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36" r:id="rId3"/>
    <p:sldId id="338" r:id="rId4"/>
    <p:sldId id="340" r:id="rId5"/>
    <p:sldId id="341" r:id="rId6"/>
    <p:sldId id="299" r:id="rId7"/>
    <p:sldId id="260" r:id="rId8"/>
    <p:sldId id="261" r:id="rId9"/>
    <p:sldId id="262" r:id="rId10"/>
    <p:sldId id="265" r:id="rId11"/>
    <p:sldId id="263" r:id="rId12"/>
    <p:sldId id="332" r:id="rId13"/>
    <p:sldId id="333" r:id="rId14"/>
    <p:sldId id="334" r:id="rId15"/>
    <p:sldId id="335" r:id="rId16"/>
    <p:sldId id="302" r:id="rId17"/>
    <p:sldId id="310" r:id="rId18"/>
    <p:sldId id="303" r:id="rId19"/>
    <p:sldId id="264" r:id="rId20"/>
    <p:sldId id="309" r:id="rId21"/>
    <p:sldId id="308" r:id="rId22"/>
    <p:sldId id="268" r:id="rId23"/>
    <p:sldId id="269" r:id="rId24"/>
    <p:sldId id="270" r:id="rId25"/>
    <p:sldId id="271" r:id="rId26"/>
    <p:sldId id="311" r:id="rId27"/>
    <p:sldId id="272" r:id="rId28"/>
    <p:sldId id="273" r:id="rId29"/>
    <p:sldId id="274" r:id="rId30"/>
    <p:sldId id="275" r:id="rId31"/>
    <p:sldId id="312" r:id="rId32"/>
    <p:sldId id="276" r:id="rId33"/>
    <p:sldId id="313" r:id="rId34"/>
    <p:sldId id="277" r:id="rId35"/>
    <p:sldId id="314" r:id="rId36"/>
    <p:sldId id="319" r:id="rId37"/>
    <p:sldId id="320" r:id="rId38"/>
    <p:sldId id="327" r:id="rId39"/>
    <p:sldId id="315" r:id="rId40"/>
    <p:sldId id="321" r:id="rId41"/>
    <p:sldId id="328" r:id="rId42"/>
    <p:sldId id="316" r:id="rId43"/>
    <p:sldId id="317" r:id="rId44"/>
    <p:sldId id="318" r:id="rId45"/>
    <p:sldId id="307" r:id="rId46"/>
    <p:sldId id="304" r:id="rId47"/>
    <p:sldId id="305" r:id="rId48"/>
    <p:sldId id="306" r:id="rId49"/>
    <p:sldId id="323" r:id="rId50"/>
    <p:sldId id="281" r:id="rId51"/>
    <p:sldId id="322" r:id="rId52"/>
    <p:sldId id="282" r:id="rId53"/>
    <p:sldId id="285" r:id="rId54"/>
    <p:sldId id="325" r:id="rId55"/>
    <p:sldId id="329" r:id="rId56"/>
    <p:sldId id="330" r:id="rId57"/>
    <p:sldId id="331" r:id="rId58"/>
    <p:sldId id="326" r:id="rId59"/>
    <p:sldId id="287" r:id="rId60"/>
    <p:sldId id="288" r:id="rId61"/>
    <p:sldId id="289" r:id="rId62"/>
    <p:sldId id="29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7"/>
    <a:srgbClr val="4372C4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7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9AFF8-8EC6-C74A-8C8E-BEFA28B28DB7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EA6A0-4F3D-5748-ABAB-6DB84E10F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1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17BCA-7A24-DB44-A6ED-B35116C8C5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9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D759-DC06-1446-A9C6-45C80C04F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BE66D-5D0E-7C4C-B391-2EE40EC8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8ACA-F056-6747-B3C1-4604EF21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7BAA-2A69-254B-8E27-543ADC96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666E-953E-994A-9F85-5A0D4398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082D-8400-594C-883B-5FD1068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9C9C8-6900-484F-A767-C52FB06C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4CB3-AB25-0D4F-A8EB-DB64F16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A7CD-58D4-114B-AA3D-B17B9F42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6A58-2CDE-B24D-BB96-DC0EC20C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6A813-0DA3-1B4C-A5A1-73E0CA97F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2D73-87B1-EF4B-8C68-03E4D9EF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F376-69EB-9C4D-B07F-3E62AE64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22610-BF9B-9049-9C89-EF3F858D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3425-A57A-9546-988B-F69711BE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4C53-F298-F04B-9943-5659BEC9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6FDF-EE8C-0D4E-9DA2-DDEA7B6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1A35-903B-4A4E-9195-5B1AA87E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68E0-63B1-794F-9B0A-3CF2F6EF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ABE7-38C6-344F-BCE1-B3CF89F4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FB2F-2EF9-7345-A1AC-B4A44ADE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7FDCD-C461-6F41-B87D-3DB1C0A3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2B45-01C2-E847-825F-5CCD3464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FAAB-9715-CE4C-A5D5-D9F0BB3F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039BD-7F37-4E41-BCAE-861F9A4E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BB7F-34E9-1D4B-8BCB-43C81391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5E4E-CB66-F84C-9317-A591FA56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938E4-4BC3-AD4D-B514-8727C1A5A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4844-F868-344B-8D21-5BE5AC9C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66BA5-BF7A-A14A-A89A-C6A76D52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3E8BC-79AC-5A40-A06D-2E249EAA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BB29-600C-F745-90A4-C693E15F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B071-91E6-F242-B16A-7E0BB952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56C0A-27B1-D64C-BCF5-1E6B3086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5B23B-F280-9D40-8839-271FBED50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5C6D4-8E14-9045-8527-9B0043A2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6B0C7-3C3D-5F43-959D-A496FF36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B3D35-6751-CF4F-A786-CA641AC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2DF-FB87-A84C-8088-B0BB5E47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7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5AA-686F-B946-AD88-D5A9CD0A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B288-6717-D046-9806-18331ECC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6B29-D418-2E46-B2E5-998424B3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478E-6F2C-C543-BAFD-8C322AC2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6E30D-706D-834F-B2CF-32BB428E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F6D0E-294C-9C4F-837F-74B6A2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7CAC-8BC8-024B-9C0F-2F16AF2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7AA3-0A95-2A45-9563-11DC8362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5663-4C53-1C42-9B38-3A2E931E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96502-462C-E843-9CE8-11C186AE3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418E-2799-304A-A44C-6C43025B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A40D-2343-8049-805F-02C54787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5BFB-932D-D041-9610-2985529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0218-F6C1-A849-A324-9D3DF157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F8A6C-715F-7D4A-98FA-FF5D17945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04359-4B7D-3949-8E5A-763913F0F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6D3F8-51FB-1E4C-A09D-80D839DF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425B1-3CFB-AF4E-B2D1-4E0F46B8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FB11B-A2EA-EF45-B654-5FF08B1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4B33F-DC7B-C44E-A297-37AA9088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D9431-5726-8948-93A8-24A230D7B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9129-ECE6-6E45-929B-02DA6C4BC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18A8-637D-E441-B367-1DD3FA95E8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A386-FE52-E849-8D55-DF080F57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19A8-C597-9640-9A89-FF5B17F6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s.usfca.edu/~galles/visualization/BPlusTree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8hSVkOs6x8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A2B331-AA65-9341-9713-D74BB3D164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65379" y="-1621"/>
            <a:ext cx="6783421" cy="6783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2301A-838D-5348-A3E9-900A2062E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Database Performance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4E11A-A170-4246-82DF-C62EC70E2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COMP / IT 420 Spring 2021</a:t>
            </a:r>
          </a:p>
          <a:p>
            <a:r>
              <a:rPr lang="en-US" dirty="0">
                <a:latin typeface="Garamond" panose="02020404030301010803" pitchFamily="18" charset="0"/>
              </a:rPr>
              <a:t>April 26</a:t>
            </a:r>
            <a:r>
              <a:rPr lang="en-US" baseline="30000" dirty="0">
                <a:latin typeface="Garamond" panose="02020404030301010803" pitchFamily="18" charset="0"/>
              </a:rPr>
              <a:t>th</a:t>
            </a:r>
            <a:r>
              <a:rPr lang="en-US" dirty="0">
                <a:latin typeface="Garamond" panose="02020404030301010803" pitchFamily="18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35960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Basic DBMS Architecture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65262"/>
            <a:ext cx="77724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E9C0A-B32F-4B52-9BE8-9F9B165525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DBMS Architecture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DB data is stored in data files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Data files expand in increments known as </a:t>
            </a: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extents</a:t>
            </a:r>
            <a:endParaRPr lang="en-US" altLang="en-US" b="1" u="sng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Data files are grouped in </a:t>
            </a: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tablespaces</a:t>
            </a:r>
          </a:p>
          <a:p>
            <a:pPr lvl="1" eaLnBrk="1" hangingPunct="1"/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Tablespace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: Logical grouping of several data files that store data with similar characteristics</a:t>
            </a:r>
          </a:p>
          <a:p>
            <a:pPr marL="0" indent="0">
              <a:buNone/>
            </a:pPr>
            <a:endParaRPr lang="en-US" altLang="en-US" b="1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Data cache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: Shared, reserved memory area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Stores most recently accessed data blocks in RAM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012BBF-7BBC-48E5-8BA1-33552B6653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8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5A37-724F-4F43-859D-DA5F54C4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4246" cy="1325563"/>
          </a:xfrm>
        </p:spPr>
        <p:txBody>
          <a:bodyPr/>
          <a:lstStyle/>
          <a:p>
            <a:r>
              <a:rPr lang="en-US" dirty="0"/>
              <a:t>Volatile (Memory) vs. Non-Volatile (Disk)</a:t>
            </a: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395FC5F7-11CE-BA4B-956F-A300FAE55777}"/>
              </a:ext>
            </a:extLst>
          </p:cNvPr>
          <p:cNvSpPr/>
          <p:nvPr/>
        </p:nvSpPr>
        <p:spPr>
          <a:xfrm>
            <a:off x="8019737" y="2278505"/>
            <a:ext cx="2458387" cy="2578309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C3515-D4A9-6E4A-9237-236D09DA7661}"/>
              </a:ext>
            </a:extLst>
          </p:cNvPr>
          <p:cNvSpPr/>
          <p:nvPr/>
        </p:nvSpPr>
        <p:spPr>
          <a:xfrm>
            <a:off x="8334531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5C7B7-4943-A34F-BB53-C0B8928FACBD}"/>
              </a:ext>
            </a:extLst>
          </p:cNvPr>
          <p:cNvSpPr/>
          <p:nvPr/>
        </p:nvSpPr>
        <p:spPr>
          <a:xfrm>
            <a:off x="8847943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80034-4774-AF44-BDA5-5E852A12E1D0}"/>
              </a:ext>
            </a:extLst>
          </p:cNvPr>
          <p:cNvSpPr/>
          <p:nvPr/>
        </p:nvSpPr>
        <p:spPr>
          <a:xfrm>
            <a:off x="9361355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328B2-755A-E74E-B829-8F1B80B941A7}"/>
              </a:ext>
            </a:extLst>
          </p:cNvPr>
          <p:cNvSpPr/>
          <p:nvPr/>
        </p:nvSpPr>
        <p:spPr>
          <a:xfrm>
            <a:off x="9856028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B510CC-839E-2C44-9074-EA154C7D2312}"/>
              </a:ext>
            </a:extLst>
          </p:cNvPr>
          <p:cNvSpPr/>
          <p:nvPr/>
        </p:nvSpPr>
        <p:spPr>
          <a:xfrm>
            <a:off x="8334531" y="391149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DA922-B9DE-924F-934D-1DC5173695F7}"/>
              </a:ext>
            </a:extLst>
          </p:cNvPr>
          <p:cNvSpPr/>
          <p:nvPr/>
        </p:nvSpPr>
        <p:spPr>
          <a:xfrm>
            <a:off x="8861058" y="391149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6F360-88CA-BE42-AEC2-B9A1B1F78177}"/>
              </a:ext>
            </a:extLst>
          </p:cNvPr>
          <p:cNvSpPr/>
          <p:nvPr/>
        </p:nvSpPr>
        <p:spPr>
          <a:xfrm>
            <a:off x="9361355" y="3911494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738F61-512D-944C-B615-B9A81692F022}"/>
              </a:ext>
            </a:extLst>
          </p:cNvPr>
          <p:cNvSpPr/>
          <p:nvPr/>
        </p:nvSpPr>
        <p:spPr>
          <a:xfrm>
            <a:off x="9856027" y="3911494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668B8F-0E54-834F-A780-7873AE478241}"/>
              </a:ext>
            </a:extLst>
          </p:cNvPr>
          <p:cNvSpPr/>
          <p:nvPr/>
        </p:nvSpPr>
        <p:spPr>
          <a:xfrm>
            <a:off x="4601979" y="2173573"/>
            <a:ext cx="2173574" cy="2788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D370F1CF-B48F-3240-BDE2-609CBA80C1C6}"/>
              </a:ext>
            </a:extLst>
          </p:cNvPr>
          <p:cNvSpPr/>
          <p:nvPr/>
        </p:nvSpPr>
        <p:spPr>
          <a:xfrm>
            <a:off x="707347" y="2636864"/>
            <a:ext cx="2563318" cy="158427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DBMS Query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C4FCDD-5AE3-744B-81C2-08B3DD4F18F2}"/>
              </a:ext>
            </a:extLst>
          </p:cNvPr>
          <p:cNvSpPr txBox="1"/>
          <p:nvPr/>
        </p:nvSpPr>
        <p:spPr>
          <a:xfrm>
            <a:off x="5107075" y="1747464"/>
            <a:ext cx="1033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48398-BF27-9C46-B765-CC5A644B6591}"/>
              </a:ext>
            </a:extLst>
          </p:cNvPr>
          <p:cNvSpPr txBox="1"/>
          <p:nvPr/>
        </p:nvSpPr>
        <p:spPr>
          <a:xfrm>
            <a:off x="8509432" y="1834030"/>
            <a:ext cx="1625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Disk (Storage)</a:t>
            </a:r>
          </a:p>
        </p:txBody>
      </p:sp>
    </p:spTree>
    <p:extLst>
      <p:ext uri="{BB962C8B-B14F-4D97-AF65-F5344CB8AC3E}">
        <p14:creationId xmlns:p14="http://schemas.microsoft.com/office/powerpoint/2010/main" val="944694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5A37-724F-4F43-859D-DA5F54C4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4246" cy="1325563"/>
          </a:xfrm>
        </p:spPr>
        <p:txBody>
          <a:bodyPr/>
          <a:lstStyle/>
          <a:p>
            <a:r>
              <a:rPr lang="en-US" dirty="0"/>
              <a:t>Volatile (Memory) vs. Non-Volatile (Disk)</a:t>
            </a: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395FC5F7-11CE-BA4B-956F-A300FAE55777}"/>
              </a:ext>
            </a:extLst>
          </p:cNvPr>
          <p:cNvSpPr/>
          <p:nvPr/>
        </p:nvSpPr>
        <p:spPr>
          <a:xfrm>
            <a:off x="8019737" y="2278505"/>
            <a:ext cx="2458387" cy="2578309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C3515-D4A9-6E4A-9237-236D09DA7661}"/>
              </a:ext>
            </a:extLst>
          </p:cNvPr>
          <p:cNvSpPr/>
          <p:nvPr/>
        </p:nvSpPr>
        <p:spPr>
          <a:xfrm>
            <a:off x="8334531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5C7B7-4943-A34F-BB53-C0B8928FACBD}"/>
              </a:ext>
            </a:extLst>
          </p:cNvPr>
          <p:cNvSpPr/>
          <p:nvPr/>
        </p:nvSpPr>
        <p:spPr>
          <a:xfrm>
            <a:off x="8847943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80034-4774-AF44-BDA5-5E852A12E1D0}"/>
              </a:ext>
            </a:extLst>
          </p:cNvPr>
          <p:cNvSpPr/>
          <p:nvPr/>
        </p:nvSpPr>
        <p:spPr>
          <a:xfrm>
            <a:off x="9361355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328B2-755A-E74E-B829-8F1B80B941A7}"/>
              </a:ext>
            </a:extLst>
          </p:cNvPr>
          <p:cNvSpPr/>
          <p:nvPr/>
        </p:nvSpPr>
        <p:spPr>
          <a:xfrm>
            <a:off x="9856028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B510CC-839E-2C44-9074-EA154C7D2312}"/>
              </a:ext>
            </a:extLst>
          </p:cNvPr>
          <p:cNvSpPr/>
          <p:nvPr/>
        </p:nvSpPr>
        <p:spPr>
          <a:xfrm>
            <a:off x="8334531" y="391149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DA922-B9DE-924F-934D-1DC5173695F7}"/>
              </a:ext>
            </a:extLst>
          </p:cNvPr>
          <p:cNvSpPr/>
          <p:nvPr/>
        </p:nvSpPr>
        <p:spPr>
          <a:xfrm>
            <a:off x="8861058" y="391149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6F360-88CA-BE42-AEC2-B9A1B1F78177}"/>
              </a:ext>
            </a:extLst>
          </p:cNvPr>
          <p:cNvSpPr/>
          <p:nvPr/>
        </p:nvSpPr>
        <p:spPr>
          <a:xfrm>
            <a:off x="9361355" y="3911494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738F61-512D-944C-B615-B9A81692F022}"/>
              </a:ext>
            </a:extLst>
          </p:cNvPr>
          <p:cNvSpPr/>
          <p:nvPr/>
        </p:nvSpPr>
        <p:spPr>
          <a:xfrm>
            <a:off x="9856027" y="3911494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668B8F-0E54-834F-A780-7873AE478241}"/>
              </a:ext>
            </a:extLst>
          </p:cNvPr>
          <p:cNvSpPr/>
          <p:nvPr/>
        </p:nvSpPr>
        <p:spPr>
          <a:xfrm>
            <a:off x="4601979" y="2173573"/>
            <a:ext cx="2173574" cy="2788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D370F1CF-B48F-3240-BDE2-609CBA80C1C6}"/>
              </a:ext>
            </a:extLst>
          </p:cNvPr>
          <p:cNvSpPr/>
          <p:nvPr/>
        </p:nvSpPr>
        <p:spPr>
          <a:xfrm>
            <a:off x="707347" y="2636864"/>
            <a:ext cx="2563318" cy="158427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DBMS Query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C4FCDD-5AE3-744B-81C2-08B3DD4F18F2}"/>
              </a:ext>
            </a:extLst>
          </p:cNvPr>
          <p:cNvSpPr txBox="1"/>
          <p:nvPr/>
        </p:nvSpPr>
        <p:spPr>
          <a:xfrm>
            <a:off x="5107075" y="1747464"/>
            <a:ext cx="1033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48398-BF27-9C46-B765-CC5A644B6591}"/>
              </a:ext>
            </a:extLst>
          </p:cNvPr>
          <p:cNvSpPr txBox="1"/>
          <p:nvPr/>
        </p:nvSpPr>
        <p:spPr>
          <a:xfrm>
            <a:off x="8509432" y="1834030"/>
            <a:ext cx="1615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Disk (Storage)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B26630E2-9C23-C74F-A7CB-E4877AA8D1DF}"/>
              </a:ext>
            </a:extLst>
          </p:cNvPr>
          <p:cNvSpPr/>
          <p:nvPr/>
        </p:nvSpPr>
        <p:spPr>
          <a:xfrm>
            <a:off x="8408546" y="4460511"/>
            <a:ext cx="252956" cy="10792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8F7A0C6-0866-E04F-86C2-BDD9C4A5C820}"/>
              </a:ext>
            </a:extLst>
          </p:cNvPr>
          <p:cNvSpPr/>
          <p:nvPr/>
        </p:nvSpPr>
        <p:spPr>
          <a:xfrm>
            <a:off x="8935073" y="4460511"/>
            <a:ext cx="252956" cy="10792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974B287A-B2F3-FC4E-9403-D82BF88BB866}"/>
              </a:ext>
            </a:extLst>
          </p:cNvPr>
          <p:cNvSpPr/>
          <p:nvPr/>
        </p:nvSpPr>
        <p:spPr>
          <a:xfrm>
            <a:off x="9435370" y="4460704"/>
            <a:ext cx="252956" cy="10792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D8E103BE-311F-D948-98D9-7C46A726D8AE}"/>
              </a:ext>
            </a:extLst>
          </p:cNvPr>
          <p:cNvSpPr/>
          <p:nvPr/>
        </p:nvSpPr>
        <p:spPr>
          <a:xfrm>
            <a:off x="9930042" y="4468942"/>
            <a:ext cx="252956" cy="10792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C431C6-CF1F-C74A-A881-9F18C7825C2C}"/>
              </a:ext>
            </a:extLst>
          </p:cNvPr>
          <p:cNvSpPr txBox="1"/>
          <p:nvPr/>
        </p:nvSpPr>
        <p:spPr>
          <a:xfrm>
            <a:off x="10388179" y="3050322"/>
            <a:ext cx="5389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89A75-FF0C-AF47-A089-C7BBB6A673BA}"/>
              </a:ext>
            </a:extLst>
          </p:cNvPr>
          <p:cNvSpPr txBox="1"/>
          <p:nvPr/>
        </p:nvSpPr>
        <p:spPr>
          <a:xfrm>
            <a:off x="8178980" y="5704694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Pages or Blocks</a:t>
            </a:r>
          </a:p>
          <a:p>
            <a:pPr algn="ctr"/>
            <a:r>
              <a:rPr lang="en-US" sz="2000" dirty="0">
                <a:latin typeface="Garamond" panose="02020404030301010803" pitchFamily="18" charset="0"/>
              </a:rPr>
              <a:t>MySQL (16K) default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EAB08-522E-6D47-95FC-00AA97B24F42}"/>
              </a:ext>
            </a:extLst>
          </p:cNvPr>
          <p:cNvSpPr txBox="1"/>
          <p:nvPr/>
        </p:nvSpPr>
        <p:spPr>
          <a:xfrm>
            <a:off x="10867175" y="3486267"/>
            <a:ext cx="1101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Database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File(s)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C6D5DA-ECC1-FB41-93BE-B8E5826D9AE1}"/>
              </a:ext>
            </a:extLst>
          </p:cNvPr>
          <p:cNvSpPr/>
          <p:nvPr/>
        </p:nvSpPr>
        <p:spPr>
          <a:xfrm>
            <a:off x="4944591" y="2966178"/>
            <a:ext cx="400987" cy="400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BBFCE5-A197-8846-A56E-DB303164F299}"/>
              </a:ext>
            </a:extLst>
          </p:cNvPr>
          <p:cNvSpPr/>
          <p:nvPr/>
        </p:nvSpPr>
        <p:spPr>
          <a:xfrm>
            <a:off x="5502975" y="2966178"/>
            <a:ext cx="400987" cy="400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DE4E64-C6E6-E744-AF70-D78278243FAF}"/>
              </a:ext>
            </a:extLst>
          </p:cNvPr>
          <p:cNvSpPr/>
          <p:nvPr/>
        </p:nvSpPr>
        <p:spPr>
          <a:xfrm>
            <a:off x="6055740" y="2966178"/>
            <a:ext cx="400987" cy="400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ED278056-8253-924D-9B4E-372C293220D1}"/>
              </a:ext>
            </a:extLst>
          </p:cNvPr>
          <p:cNvSpPr/>
          <p:nvPr/>
        </p:nvSpPr>
        <p:spPr>
          <a:xfrm>
            <a:off x="5562288" y="3486267"/>
            <a:ext cx="252956" cy="19583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FD762-C50C-944F-ADBF-91DF59D7781B}"/>
              </a:ext>
            </a:extLst>
          </p:cNvPr>
          <p:cNvSpPr txBox="1"/>
          <p:nvPr/>
        </p:nvSpPr>
        <p:spPr>
          <a:xfrm>
            <a:off x="5030110" y="5539802"/>
            <a:ext cx="134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Buffer Pool</a:t>
            </a:r>
          </a:p>
        </p:txBody>
      </p:sp>
    </p:spTree>
    <p:extLst>
      <p:ext uri="{BB962C8B-B14F-4D97-AF65-F5344CB8AC3E}">
        <p14:creationId xmlns:p14="http://schemas.microsoft.com/office/powerpoint/2010/main" val="291534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  <p:bldP spid="19" grpId="0" animBg="1"/>
      <p:bldP spid="21" grpId="0"/>
      <p:bldP spid="23" grpId="0" animBg="1"/>
      <p:bldP spid="24" grpId="0" animBg="1"/>
      <p:bldP spid="25" grpId="0" animBg="1"/>
      <p:bldP spid="26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5A37-724F-4F43-859D-DA5F54C4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4246" cy="1325563"/>
          </a:xfrm>
        </p:spPr>
        <p:txBody>
          <a:bodyPr/>
          <a:lstStyle/>
          <a:p>
            <a:r>
              <a:rPr lang="en-US" dirty="0"/>
              <a:t>Volatile (Memory) vs. Non-Volatile (Disk)</a:t>
            </a: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395FC5F7-11CE-BA4B-956F-A300FAE55777}"/>
              </a:ext>
            </a:extLst>
          </p:cNvPr>
          <p:cNvSpPr/>
          <p:nvPr/>
        </p:nvSpPr>
        <p:spPr>
          <a:xfrm>
            <a:off x="8019737" y="2278505"/>
            <a:ext cx="2458387" cy="2578309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C3515-D4A9-6E4A-9237-236D09DA7661}"/>
              </a:ext>
            </a:extLst>
          </p:cNvPr>
          <p:cNvSpPr/>
          <p:nvPr/>
        </p:nvSpPr>
        <p:spPr>
          <a:xfrm>
            <a:off x="8334531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5C7B7-4943-A34F-BB53-C0B8928FACBD}"/>
              </a:ext>
            </a:extLst>
          </p:cNvPr>
          <p:cNvSpPr/>
          <p:nvPr/>
        </p:nvSpPr>
        <p:spPr>
          <a:xfrm>
            <a:off x="8847943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80034-4774-AF44-BDA5-5E852A12E1D0}"/>
              </a:ext>
            </a:extLst>
          </p:cNvPr>
          <p:cNvSpPr/>
          <p:nvPr/>
        </p:nvSpPr>
        <p:spPr>
          <a:xfrm>
            <a:off x="9361355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328B2-755A-E74E-B829-8F1B80B941A7}"/>
              </a:ext>
            </a:extLst>
          </p:cNvPr>
          <p:cNvSpPr/>
          <p:nvPr/>
        </p:nvSpPr>
        <p:spPr>
          <a:xfrm>
            <a:off x="9856028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B510CC-839E-2C44-9074-EA154C7D2312}"/>
              </a:ext>
            </a:extLst>
          </p:cNvPr>
          <p:cNvSpPr/>
          <p:nvPr/>
        </p:nvSpPr>
        <p:spPr>
          <a:xfrm>
            <a:off x="8334531" y="391149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DA922-B9DE-924F-934D-1DC5173695F7}"/>
              </a:ext>
            </a:extLst>
          </p:cNvPr>
          <p:cNvSpPr/>
          <p:nvPr/>
        </p:nvSpPr>
        <p:spPr>
          <a:xfrm>
            <a:off x="8861058" y="391149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6F360-88CA-BE42-AEC2-B9A1B1F78177}"/>
              </a:ext>
            </a:extLst>
          </p:cNvPr>
          <p:cNvSpPr/>
          <p:nvPr/>
        </p:nvSpPr>
        <p:spPr>
          <a:xfrm>
            <a:off x="9361355" y="3911494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738F61-512D-944C-B615-B9A81692F022}"/>
              </a:ext>
            </a:extLst>
          </p:cNvPr>
          <p:cNvSpPr/>
          <p:nvPr/>
        </p:nvSpPr>
        <p:spPr>
          <a:xfrm>
            <a:off x="9856027" y="3911494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668B8F-0E54-834F-A780-7873AE478241}"/>
              </a:ext>
            </a:extLst>
          </p:cNvPr>
          <p:cNvSpPr/>
          <p:nvPr/>
        </p:nvSpPr>
        <p:spPr>
          <a:xfrm>
            <a:off x="4601979" y="2173573"/>
            <a:ext cx="2173574" cy="2788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D370F1CF-B48F-3240-BDE2-609CBA80C1C6}"/>
              </a:ext>
            </a:extLst>
          </p:cNvPr>
          <p:cNvSpPr/>
          <p:nvPr/>
        </p:nvSpPr>
        <p:spPr>
          <a:xfrm>
            <a:off x="707347" y="2636864"/>
            <a:ext cx="2563318" cy="158427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DBMS Query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C4FCDD-5AE3-744B-81C2-08B3DD4F18F2}"/>
              </a:ext>
            </a:extLst>
          </p:cNvPr>
          <p:cNvSpPr txBox="1"/>
          <p:nvPr/>
        </p:nvSpPr>
        <p:spPr>
          <a:xfrm>
            <a:off x="5107075" y="1747464"/>
            <a:ext cx="1033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48398-BF27-9C46-B765-CC5A644B6591}"/>
              </a:ext>
            </a:extLst>
          </p:cNvPr>
          <p:cNvSpPr txBox="1"/>
          <p:nvPr/>
        </p:nvSpPr>
        <p:spPr>
          <a:xfrm>
            <a:off x="8509432" y="1834030"/>
            <a:ext cx="1615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Disk (Storage)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D8E103BE-311F-D948-98D9-7C46A726D8AE}"/>
              </a:ext>
            </a:extLst>
          </p:cNvPr>
          <p:cNvSpPr/>
          <p:nvPr/>
        </p:nvSpPr>
        <p:spPr>
          <a:xfrm rot="5400000">
            <a:off x="3766280" y="2563318"/>
            <a:ext cx="252956" cy="10792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50F114EE-8FCD-5A48-AFCE-24B4D76A1860}"/>
              </a:ext>
            </a:extLst>
          </p:cNvPr>
          <p:cNvSpPr/>
          <p:nvPr/>
        </p:nvSpPr>
        <p:spPr>
          <a:xfrm rot="5400000">
            <a:off x="7253831" y="2649985"/>
            <a:ext cx="287627" cy="940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F0B56-5A85-274D-A4BF-468CEB5580B4}"/>
              </a:ext>
            </a:extLst>
          </p:cNvPr>
          <p:cNvSpPr/>
          <p:nvPr/>
        </p:nvSpPr>
        <p:spPr>
          <a:xfrm>
            <a:off x="4944591" y="2966178"/>
            <a:ext cx="400987" cy="400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7ECDB2-75E1-784A-B940-38983D05A394}"/>
              </a:ext>
            </a:extLst>
          </p:cNvPr>
          <p:cNvSpPr/>
          <p:nvPr/>
        </p:nvSpPr>
        <p:spPr>
          <a:xfrm>
            <a:off x="5502975" y="2966178"/>
            <a:ext cx="400987" cy="400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9E6EDE-865E-E649-84CC-F447074189D6}"/>
              </a:ext>
            </a:extLst>
          </p:cNvPr>
          <p:cNvSpPr/>
          <p:nvPr/>
        </p:nvSpPr>
        <p:spPr>
          <a:xfrm>
            <a:off x="6055740" y="2966178"/>
            <a:ext cx="400987" cy="400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9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5A37-724F-4F43-859D-DA5F54C4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4246" cy="1325563"/>
          </a:xfrm>
        </p:spPr>
        <p:txBody>
          <a:bodyPr/>
          <a:lstStyle/>
          <a:p>
            <a:r>
              <a:rPr lang="en-US" dirty="0"/>
              <a:t>Volatile (Memory) vs. Non-Volatile (Disk)</a:t>
            </a: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395FC5F7-11CE-BA4B-956F-A300FAE55777}"/>
              </a:ext>
            </a:extLst>
          </p:cNvPr>
          <p:cNvSpPr/>
          <p:nvPr/>
        </p:nvSpPr>
        <p:spPr>
          <a:xfrm>
            <a:off x="8019737" y="2278505"/>
            <a:ext cx="2458387" cy="2578309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C3515-D4A9-6E4A-9237-236D09DA7661}"/>
              </a:ext>
            </a:extLst>
          </p:cNvPr>
          <p:cNvSpPr/>
          <p:nvPr/>
        </p:nvSpPr>
        <p:spPr>
          <a:xfrm>
            <a:off x="8334531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5C7B7-4943-A34F-BB53-C0B8928FACBD}"/>
              </a:ext>
            </a:extLst>
          </p:cNvPr>
          <p:cNvSpPr/>
          <p:nvPr/>
        </p:nvSpPr>
        <p:spPr>
          <a:xfrm>
            <a:off x="8847943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80034-4774-AF44-BDA5-5E852A12E1D0}"/>
              </a:ext>
            </a:extLst>
          </p:cNvPr>
          <p:cNvSpPr/>
          <p:nvPr/>
        </p:nvSpPr>
        <p:spPr>
          <a:xfrm>
            <a:off x="9361355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328B2-755A-E74E-B829-8F1B80B941A7}"/>
              </a:ext>
            </a:extLst>
          </p:cNvPr>
          <p:cNvSpPr/>
          <p:nvPr/>
        </p:nvSpPr>
        <p:spPr>
          <a:xfrm>
            <a:off x="9856028" y="336716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B510CC-839E-2C44-9074-EA154C7D2312}"/>
              </a:ext>
            </a:extLst>
          </p:cNvPr>
          <p:cNvSpPr/>
          <p:nvPr/>
        </p:nvSpPr>
        <p:spPr>
          <a:xfrm>
            <a:off x="8334531" y="391149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DA922-B9DE-924F-934D-1DC5173695F7}"/>
              </a:ext>
            </a:extLst>
          </p:cNvPr>
          <p:cNvSpPr/>
          <p:nvPr/>
        </p:nvSpPr>
        <p:spPr>
          <a:xfrm>
            <a:off x="8861058" y="3911495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6F360-88CA-BE42-AEC2-B9A1B1F78177}"/>
              </a:ext>
            </a:extLst>
          </p:cNvPr>
          <p:cNvSpPr/>
          <p:nvPr/>
        </p:nvSpPr>
        <p:spPr>
          <a:xfrm>
            <a:off x="9361355" y="3911494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738F61-512D-944C-B615-B9A81692F022}"/>
              </a:ext>
            </a:extLst>
          </p:cNvPr>
          <p:cNvSpPr/>
          <p:nvPr/>
        </p:nvSpPr>
        <p:spPr>
          <a:xfrm>
            <a:off x="9856027" y="3911494"/>
            <a:ext cx="400987" cy="400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668B8F-0E54-834F-A780-7873AE478241}"/>
              </a:ext>
            </a:extLst>
          </p:cNvPr>
          <p:cNvSpPr/>
          <p:nvPr/>
        </p:nvSpPr>
        <p:spPr>
          <a:xfrm>
            <a:off x="4601979" y="2173573"/>
            <a:ext cx="2173574" cy="27881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D370F1CF-B48F-3240-BDE2-609CBA80C1C6}"/>
              </a:ext>
            </a:extLst>
          </p:cNvPr>
          <p:cNvSpPr/>
          <p:nvPr/>
        </p:nvSpPr>
        <p:spPr>
          <a:xfrm>
            <a:off x="707347" y="2636864"/>
            <a:ext cx="2563318" cy="158427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DBMS Query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C4FCDD-5AE3-744B-81C2-08B3DD4F18F2}"/>
              </a:ext>
            </a:extLst>
          </p:cNvPr>
          <p:cNvSpPr txBox="1"/>
          <p:nvPr/>
        </p:nvSpPr>
        <p:spPr>
          <a:xfrm>
            <a:off x="5107075" y="1747464"/>
            <a:ext cx="1033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48398-BF27-9C46-B765-CC5A644B6591}"/>
              </a:ext>
            </a:extLst>
          </p:cNvPr>
          <p:cNvSpPr txBox="1"/>
          <p:nvPr/>
        </p:nvSpPr>
        <p:spPr>
          <a:xfrm>
            <a:off x="8509432" y="1834030"/>
            <a:ext cx="1615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Disk (Storage)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D8E103BE-311F-D948-98D9-7C46A726D8AE}"/>
              </a:ext>
            </a:extLst>
          </p:cNvPr>
          <p:cNvSpPr/>
          <p:nvPr/>
        </p:nvSpPr>
        <p:spPr>
          <a:xfrm rot="5400000">
            <a:off x="3766280" y="2563318"/>
            <a:ext cx="252956" cy="10792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50F114EE-8FCD-5A48-AFCE-24B4D76A1860}"/>
              </a:ext>
            </a:extLst>
          </p:cNvPr>
          <p:cNvSpPr/>
          <p:nvPr/>
        </p:nvSpPr>
        <p:spPr>
          <a:xfrm rot="5400000">
            <a:off x="7253831" y="2649985"/>
            <a:ext cx="287627" cy="940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DF0B56-5A85-274D-A4BF-468CEB5580B4}"/>
              </a:ext>
            </a:extLst>
          </p:cNvPr>
          <p:cNvSpPr/>
          <p:nvPr/>
        </p:nvSpPr>
        <p:spPr>
          <a:xfrm>
            <a:off x="4944591" y="2966178"/>
            <a:ext cx="400987" cy="400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7ECDB2-75E1-784A-B940-38983D05A394}"/>
              </a:ext>
            </a:extLst>
          </p:cNvPr>
          <p:cNvSpPr/>
          <p:nvPr/>
        </p:nvSpPr>
        <p:spPr>
          <a:xfrm>
            <a:off x="5502975" y="2966178"/>
            <a:ext cx="400987" cy="400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9E6EDE-865E-E649-84CC-F447074189D6}"/>
              </a:ext>
            </a:extLst>
          </p:cNvPr>
          <p:cNvSpPr/>
          <p:nvPr/>
        </p:nvSpPr>
        <p:spPr>
          <a:xfrm>
            <a:off x="6055740" y="2966178"/>
            <a:ext cx="400987" cy="400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6DA89E81-C808-2447-B81B-D5188C726835}"/>
              </a:ext>
            </a:extLst>
          </p:cNvPr>
          <p:cNvSpPr/>
          <p:nvPr/>
        </p:nvSpPr>
        <p:spPr>
          <a:xfrm rot="16200000">
            <a:off x="7257577" y="3297837"/>
            <a:ext cx="287627" cy="940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BCD864-D9A3-184C-8B18-6D0476B5AC26}"/>
              </a:ext>
            </a:extLst>
          </p:cNvPr>
          <p:cNvSpPr/>
          <p:nvPr/>
        </p:nvSpPr>
        <p:spPr>
          <a:xfrm>
            <a:off x="4944591" y="2966178"/>
            <a:ext cx="400987" cy="400987"/>
          </a:xfrm>
          <a:prstGeom prst="rect">
            <a:avLst/>
          </a:prstGeom>
          <a:solidFill>
            <a:srgbClr val="43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B6A7EE6-903E-5347-A16C-13D7729B8A7D}"/>
              </a:ext>
            </a:extLst>
          </p:cNvPr>
          <p:cNvSpPr/>
          <p:nvPr/>
        </p:nvSpPr>
        <p:spPr>
          <a:xfrm rot="16200000">
            <a:off x="3766278" y="3222415"/>
            <a:ext cx="252956" cy="10792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E9C0A-B32F-4B52-9BE8-9F9B165525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2" descr="http://images.devshed.com/ds/stories/Oracle_Database_XE/imag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72" y="904500"/>
            <a:ext cx="5940425" cy="56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07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EAAC-7AC6-A543-9AD2-64945A14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C7FC2-4ED3-9A4B-B215-CC5026A8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1BA9E-E98A-1843-A3B7-FCE4EDAF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17" y="0"/>
            <a:ext cx="10244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5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E9C0A-B32F-4B52-9BE8-9F9B165525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687" y="1181267"/>
            <a:ext cx="8350626" cy="449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2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DBMS Architecture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A </a:t>
            </a: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SQL cache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 stores most recently executed SQL statements or PL/SQL procedures</a:t>
            </a: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DBMS retrieves data from permanent storage and places them in RAM </a:t>
            </a:r>
            <a:r>
              <a:rPr lang="en-US" altLang="en-US" dirty="0">
                <a:latin typeface="Garamond" panose="02020404030301010803" pitchFamily="18" charset="0"/>
              </a:rPr>
              <a:t>(</a:t>
            </a:r>
            <a:r>
              <a:rPr lang="en-US" altLang="en-US" b="1" dirty="0">
                <a:latin typeface="Garamond" panose="02020404030301010803" pitchFamily="18" charset="0"/>
              </a:rPr>
              <a:t>data cache</a:t>
            </a:r>
            <a:r>
              <a:rPr lang="en-US" altLang="en-US" dirty="0">
                <a:latin typeface="Garamond" panose="02020404030301010803" pitchFamily="18" charset="0"/>
              </a:rPr>
              <a:t>)</a:t>
            </a: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Input/output (</a:t>
            </a: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I/O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)</a:t>
            </a: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 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request: Low-level data access operation that reads or writes data to and from computer devices</a:t>
            </a: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7CDC6A-FC56-4ACA-8F0A-7A3F22380E3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6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A5E8-743E-5B47-873C-2912259E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and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49B2F-E3E1-CB43-B9B4-EC02D80E5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Presentations are on Weds, May 12</a:t>
            </a:r>
            <a:r>
              <a:rPr lang="en-US" baseline="30000" dirty="0"/>
              <a:t>th</a:t>
            </a:r>
            <a:r>
              <a:rPr lang="en-US" dirty="0"/>
              <a:t> in lab session</a:t>
            </a:r>
          </a:p>
          <a:p>
            <a:pPr marL="457200" lvl="1" indent="0">
              <a:buNone/>
            </a:pPr>
            <a:r>
              <a:rPr lang="en-US" dirty="0"/>
              <a:t>Slides are due Tues, May 11</a:t>
            </a:r>
            <a:r>
              <a:rPr lang="en-US" baseline="30000" dirty="0"/>
              <a:t>th</a:t>
            </a:r>
            <a:r>
              <a:rPr lang="en-US" dirty="0"/>
              <a:t> at 11:59pm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 this week is the last mandatory graded lab.</a:t>
            </a:r>
          </a:p>
          <a:p>
            <a:pPr marL="457200" lvl="1" indent="0">
              <a:buNone/>
            </a:pPr>
            <a:r>
              <a:rPr lang="en-US" dirty="0"/>
              <a:t>Next week will be lab and homework review.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 review session is Monday, May 10</a:t>
            </a:r>
            <a:r>
              <a:rPr lang="en-US" baseline="30000" dirty="0"/>
              <a:t>th</a:t>
            </a:r>
            <a:r>
              <a:rPr lang="en-US" dirty="0"/>
              <a:t> during lecture period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Lecture next week is on admin and security, with further SQL review.</a:t>
            </a:r>
          </a:p>
        </p:txBody>
      </p:sp>
    </p:spTree>
    <p:extLst>
      <p:ext uri="{BB962C8B-B14F-4D97-AF65-F5344CB8AC3E}">
        <p14:creationId xmlns:p14="http://schemas.microsoft.com/office/powerpoint/2010/main" val="986889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DBMS Architecture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Cache is always faster than working with disk</a:t>
            </a: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Majority of performance-tuning activities </a:t>
            </a: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focus on minimizing I/O operations</a:t>
            </a:r>
          </a:p>
          <a:p>
            <a:pPr eaLnBrk="1" hangingPunct="1"/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7CDC6A-FC56-4ACA-8F0A-7A3F22380E3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52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Basic DBMS Architecture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65262"/>
            <a:ext cx="77724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E9C0A-B32F-4B52-9BE8-9F9B165525C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Database Query Optimization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Algorithms for query optimization are based on determining 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query execution order and 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data location / communication.</a:t>
            </a:r>
          </a:p>
          <a:p>
            <a:pPr marL="0" indent="0">
              <a:buNone/>
            </a:pPr>
            <a:endParaRPr lang="en-US" altLang="en-US" b="1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Automatic query optimization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: DBMS finds the most cost-effective access path without user intervention</a:t>
            </a:r>
          </a:p>
          <a:p>
            <a:pPr marL="0" indent="0">
              <a:buNone/>
            </a:pPr>
            <a:endParaRPr lang="en-US" altLang="en-US" b="1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Manual query optimization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: Requires that the optimization be selected and scheduled by the end user or programmer</a:t>
            </a:r>
          </a:p>
          <a:p>
            <a:pPr lvl="1" eaLnBrk="1" hangingPunct="1"/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F93E3A-0F4F-4D85-831C-BB516272B4E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82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Classification Based on Timing of Optimization </a:t>
            </a:r>
            <a:endParaRPr lang="en-US" altLang="en-US" sz="3600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Static query optimization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: best optimization strategy is selected when the query is compiled by the DBMS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Takes place at compilation time</a:t>
            </a:r>
          </a:p>
          <a:p>
            <a:pPr marL="0" indent="0">
              <a:buNone/>
            </a:pPr>
            <a:endParaRPr lang="en-US" altLang="en-US" b="1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Dynamic query optimization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: Access strategy is dynamically determined by the DBMS at run time, using the most up-to-date information about the database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Takes place at execution 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02D77-D1CE-410F-A3F8-77A5BAB812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64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Sample Database Statistics Measurements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6" y="2517000"/>
            <a:ext cx="11220148" cy="30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FBEB29-3D6C-4428-AC66-AA849222C7B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1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Query Processing (MySQL)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7C736-BF31-4B64-BF2F-982078EAB17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" name="Picture 2" descr="Execution path of a quer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5029200" cy="4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05600" y="1495486"/>
            <a:ext cx="3581400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DBMS parses the SQL query and chooses the most efficient access/execution plan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DBMS executes the SQL query using the chosen execution plan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DBMS fetches the data and sends the result set back to the client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38600" y="1676400"/>
            <a:ext cx="8382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43400" y="4114800"/>
            <a:ext cx="2286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40775" y="3352800"/>
            <a:ext cx="8382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SQL Parsing Phase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  <a:defRPr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Divide and Conquer</a:t>
            </a:r>
          </a:p>
          <a:p>
            <a:pPr marL="401828" lvl="1" indent="0">
              <a:buNone/>
              <a:defRPr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Query is broken down into smaller units </a:t>
            </a:r>
          </a:p>
          <a:p>
            <a:pPr marL="401828" lvl="1" indent="0">
              <a:buNone/>
              <a:defRPr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01828" lvl="1" indent="0">
              <a:buNone/>
              <a:defRPr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For efficiency, the original SQL query is transformed into slightly different version of the original SQL code</a:t>
            </a:r>
          </a:p>
          <a:p>
            <a:pPr marL="401828" lvl="1" indent="0">
              <a:buNone/>
              <a:defRPr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109728" indent="0">
              <a:buNone/>
              <a:defRPr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Query optimizer</a:t>
            </a: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01828" lvl="1" indent="0">
              <a:buNone/>
              <a:defRPr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Analyzes query to find most efficient way to access data</a:t>
            </a:r>
          </a:p>
          <a:p>
            <a:pPr marL="0" indent="0">
              <a:buNone/>
              <a:defRPr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365760" indent="-256032">
              <a:defRPr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A4383-B7B9-4115-A3CD-8229121CFEB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7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SQL Parsing Phase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  <a:defRPr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Access plans</a:t>
            </a: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01828" lvl="1" indent="0">
              <a:buNone/>
              <a:defRPr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01828" lvl="1" indent="0">
              <a:buNone/>
              <a:defRPr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Are DBMS-specific and translate client’s SQL query into a series of complex I/O operations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57200" lvl="1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If access plan exists (cached), it is reused. If not, the optimizer chooses and caches new one.</a:t>
            </a:r>
          </a:p>
          <a:p>
            <a:pPr marL="401828" lvl="1" indent="0">
              <a:buNone/>
              <a:defRPr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  <a:defRPr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365760" indent="-256032">
              <a:defRPr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A4383-B7B9-4115-A3CD-8229121CFEB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1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SQL Execution Phase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1"/>
            <a:ext cx="54102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All I/O operations indicated in the access plan are executed</a:t>
            </a:r>
          </a:p>
          <a:p>
            <a:pPr marL="0" indent="0">
              <a:buNone/>
            </a:pPr>
            <a:endParaRPr lang="en-US" altLang="en-US" dirty="0"/>
          </a:p>
          <a:p>
            <a:pPr marL="868362" lvl="1" indent="-457200">
              <a:buFont typeface="+mj-lt"/>
              <a:buAutoNum type="arabicPeriod"/>
            </a:pPr>
            <a:r>
              <a:rPr lang="en-US" altLang="en-US" dirty="0"/>
              <a:t>Locks are acquired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dirty="0"/>
          </a:p>
          <a:p>
            <a:pPr marL="868362" lvl="1" indent="-457200">
              <a:buFont typeface="+mj-lt"/>
              <a:buAutoNum type="arabicPeriod"/>
            </a:pPr>
            <a:r>
              <a:rPr lang="en-US" altLang="en-US" dirty="0"/>
              <a:t>Data are retrieved and placed in data cache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dirty="0"/>
          </a:p>
          <a:p>
            <a:pPr marL="868362" lvl="1" indent="-457200">
              <a:buFont typeface="+mj-lt"/>
              <a:buAutoNum type="arabicPeriod"/>
            </a:pPr>
            <a:r>
              <a:rPr lang="en-US" altLang="en-US" dirty="0"/>
              <a:t>Transaction management commands are processed</a:t>
            </a:r>
          </a:p>
        </p:txBody>
      </p:sp>
      <p:pic>
        <p:nvPicPr>
          <p:cNvPr id="7" name="Picture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3"/>
          <a:stretch/>
        </p:blipFill>
        <p:spPr>
          <a:xfrm>
            <a:off x="6570024" y="2169406"/>
            <a:ext cx="4462152" cy="37082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D666-5C52-4DD8-9813-65D3A38961B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79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SQL Fetching Phase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Rows of resulting query result set are returned to client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57200" lvl="1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DBMS may use 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  <a:ea typeface="ＭＳ Ｐゴシック" pitchFamily="34" charset="-128"/>
              </a:rPr>
              <a:t>temporary table 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space to store temporary data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57200" lvl="1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DBMS coordinates the movement of the result set rows from the 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  <a:ea typeface="ＭＳ Ｐゴシック" pitchFamily="34" charset="-128"/>
              </a:rPr>
              <a:t>server cache to the client cache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B9577-31DF-436A-A5F9-E4832F47C4B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7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A5E8-743E-5B47-873C-2912259E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and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49B2F-E3E1-CB43-B9B4-EC02D80E5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database project reminder that most of the points are for implementing MySQL objects (procedures, triggers, views) at 40%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GUI implementation is 10% of project grade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Query Processing Bottlenecks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Delay introduced in the processing of an I/O operation that slows the system</a:t>
            </a:r>
          </a:p>
          <a:p>
            <a:pPr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Caused by the: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CPU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RAM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Hard disk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Network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Application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59C5C-8B73-44F6-8373-6284565B54E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28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F33D-DBA9-834A-81C2-2EB52B97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I/O Access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3ADE-3959-5F41-A847-94AFBE70D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Table Scan</a:t>
            </a: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Reads entire table sequentially, from first to last row</a:t>
            </a:r>
          </a:p>
          <a:p>
            <a:pPr marL="0" indent="0">
              <a:buNone/>
            </a:pP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Table Access</a:t>
            </a: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	</a:t>
            </a:r>
            <a:r>
              <a:rPr lang="en-US" dirty="0">
                <a:latin typeface="Garamond" panose="02020404030301010803" pitchFamily="18" charset="0"/>
              </a:rPr>
              <a:t>Reads row directly based on provide row ID value</a:t>
            </a:r>
          </a:p>
          <a:p>
            <a:pPr marL="0" indent="0">
              <a:buNone/>
            </a:pP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Index Scan</a:t>
            </a: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	</a:t>
            </a:r>
            <a:r>
              <a:rPr lang="en-US" dirty="0">
                <a:latin typeface="Garamond" panose="02020404030301010803" pitchFamily="18" charset="0"/>
              </a:rPr>
              <a:t>Reads index first to obtain row IDs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38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Indexes and Query Optimization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93726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Indexes</a:t>
            </a:r>
          </a:p>
          <a:p>
            <a:pPr marL="457200" lvl="1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Ordered set of values that contain the index key and pointers</a:t>
            </a:r>
          </a:p>
          <a:p>
            <a:pPr marL="457200" lvl="1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Help speed up data access</a:t>
            </a:r>
          </a:p>
          <a:p>
            <a:pPr marL="457200" lvl="1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Facilitate searching, sorting, using aggregate functions, and join operations</a:t>
            </a:r>
          </a:p>
          <a:p>
            <a:pPr marL="457200" lvl="1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More efficient than a full table scan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DC0697-36F1-4543-B17F-29F43D1A615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88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B173-1C17-EA4A-AE83-BF288BF7E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39A2E-19F7-5342-933D-DC463A68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6" y="0"/>
            <a:ext cx="10296525" cy="4084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2D2BAC-2CA1-7E47-A546-813163B4DC84}"/>
              </a:ext>
            </a:extLst>
          </p:cNvPr>
          <p:cNvSpPr txBox="1"/>
          <p:nvPr/>
        </p:nvSpPr>
        <p:spPr>
          <a:xfrm>
            <a:off x="2933115" y="4267134"/>
            <a:ext cx="63257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SELECT 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cus_name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cus_state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FROM 	customer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WHERE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cus_state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= “FL”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3C907-5996-F84B-93FE-4DFD5BDB8078}"/>
              </a:ext>
            </a:extLst>
          </p:cNvPr>
          <p:cNvSpPr txBox="1"/>
          <p:nvPr/>
        </p:nvSpPr>
        <p:spPr>
          <a:xfrm>
            <a:off x="3151186" y="5848781"/>
            <a:ext cx="588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How many I/O reads if there is not an index on CUS_STATE?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E57CD-2B64-D34D-B292-46747CFA5B64}"/>
              </a:ext>
            </a:extLst>
          </p:cNvPr>
          <p:cNvSpPr txBox="1"/>
          <p:nvPr/>
        </p:nvSpPr>
        <p:spPr>
          <a:xfrm>
            <a:off x="3151187" y="6230100"/>
            <a:ext cx="553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How many I/O reads if there is an index on CUS_STATE?</a:t>
            </a:r>
          </a:p>
        </p:txBody>
      </p:sp>
    </p:spTree>
    <p:extLst>
      <p:ext uri="{BB962C8B-B14F-4D97-AF65-F5344CB8AC3E}">
        <p14:creationId xmlns:p14="http://schemas.microsoft.com/office/powerpoint/2010/main" val="13568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Indexes and Query Optimization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9372600" cy="4983162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Data sparsity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 refers to the number of possible values for a given field</a:t>
            </a: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Data structures used to implement indexes:</a:t>
            </a:r>
          </a:p>
          <a:p>
            <a:pPr lvl="1" eaLnBrk="1" hangingPunct="1"/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Hash indexes</a:t>
            </a:r>
          </a:p>
          <a:p>
            <a:pPr lvl="1" eaLnBrk="1" hangingPunct="1"/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B-tree indexes</a:t>
            </a:r>
          </a:p>
          <a:p>
            <a:pPr lvl="1" eaLnBrk="1" hangingPunct="1"/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Bitmap indexes</a:t>
            </a: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DBMSs determine best type of index to 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32E26-1B9A-4BF1-8641-0219DE0B774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24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9E43-3E60-474F-A966-EC3351B1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Index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54D2-7EAB-374C-96BA-36408A9D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Hash indexes</a:t>
            </a:r>
            <a:r>
              <a:rPr lang="en-US" dirty="0">
                <a:latin typeface="Garamond" panose="02020404030301010803" pitchFamily="18" charset="0"/>
              </a:rPr>
              <a:t> are based on a ordered-list of hash values good for equality conditions</a:t>
            </a:r>
          </a:p>
          <a:p>
            <a:pPr marL="0" indent="0">
              <a:buNone/>
            </a:pP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B-tree or B+-tree (balanced)</a:t>
            </a:r>
            <a:r>
              <a:rPr lang="en-US" dirty="0">
                <a:latin typeface="Garamond" panose="02020404030301010803" pitchFamily="18" charset="0"/>
              </a:rPr>
              <a:t> are an ordered tree data structure organized by pointers to row data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Bitmap indexes</a:t>
            </a:r>
            <a:r>
              <a:rPr lang="en-US" dirty="0">
                <a:latin typeface="Garamond" panose="02020404030301010803" pitchFamily="18" charset="0"/>
              </a:rPr>
              <a:t> are a collection of bit-arrays denoting the existence of a field value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45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Index Example</a:t>
            </a:r>
          </a:p>
        </p:txBody>
      </p:sp>
      <p:pic>
        <p:nvPicPr>
          <p:cNvPr id="12" name="Picture 7" descr="https://www.progress.com/~/media/TutorialImages/ODBC/ruseindxa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2376226"/>
            <a:ext cx="5562599" cy="37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0" y="3505200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Search Index for E21437</a:t>
            </a:r>
          </a:p>
          <a:p>
            <a:pPr marL="342900" indent="-342900">
              <a:buAutoNum type="arabicPeriod"/>
            </a:pPr>
            <a:r>
              <a:rPr lang="en-US" dirty="0"/>
              <a:t>Retrieve pointer to table</a:t>
            </a:r>
          </a:p>
          <a:p>
            <a:pPr marL="342900" indent="-342900">
              <a:buAutoNum type="arabicPeriod"/>
            </a:pPr>
            <a:r>
              <a:rPr lang="en-US" dirty="0"/>
              <a:t>Retrieve data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572000" y="3214427"/>
            <a:ext cx="990600" cy="148794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048000" y="4114801"/>
            <a:ext cx="685800" cy="58756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60179" y="1539752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table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where id=‘E21437’</a:t>
            </a:r>
          </a:p>
        </p:txBody>
      </p:sp>
    </p:spTree>
    <p:extLst>
      <p:ext uri="{BB962C8B-B14F-4D97-AF65-F5344CB8AC3E}">
        <p14:creationId xmlns:p14="http://schemas.microsoft.com/office/powerpoint/2010/main" val="35108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B-tree Data Structure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38"/>
            <a:ext cx="9372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Self-balancing tree that keeps data sorted and allows searches, sequential access, insertions, and deletions in logarithmic time.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The B-tree is a generalization of a binary search tree in that a node can have more than two children (Comer 1979).</a:t>
            </a:r>
          </a:p>
        </p:txBody>
      </p:sp>
    </p:spTree>
    <p:extLst>
      <p:ext uri="{BB962C8B-B14F-4D97-AF65-F5344CB8AC3E}">
        <p14:creationId xmlns:p14="http://schemas.microsoft.com/office/powerpoint/2010/main" val="3801947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B-tree Data Structure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38"/>
            <a:ext cx="9372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MySQL uses B+ trees where each leaf links to another in a manner that all leafs connect.</a:t>
            </a:r>
          </a:p>
          <a:p>
            <a:pPr marL="457200" lvl="1" indent="0">
              <a:buNone/>
            </a:pPr>
            <a:r>
              <a:rPr lang="en-US" dirty="0">
                <a:latin typeface="Garamond" panose="02020404030301010803" pitchFamily="18" charset="0"/>
              </a:rPr>
              <a:t>B+ trees store all data in leaf nodes only</a:t>
            </a:r>
          </a:p>
          <a:p>
            <a:pPr marL="457200" lvl="1" indent="0">
              <a:buNone/>
            </a:pPr>
            <a:r>
              <a:rPr lang="en-US" dirty="0">
                <a:latin typeface="Garamond" panose="02020404030301010803" pitchFamily="18" charset="0"/>
              </a:rPr>
              <a:t>MongoDB uses B-trees as its underlying JSON data structure is already a tree</a:t>
            </a:r>
          </a:p>
          <a:p>
            <a:pPr marL="457200" lvl="1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O(log n)</a:t>
            </a:r>
            <a:r>
              <a:rPr lang="en-US" b="1" i="1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search, insert and delete</a:t>
            </a:r>
          </a:p>
        </p:txBody>
      </p:sp>
    </p:spTree>
    <p:extLst>
      <p:ext uri="{BB962C8B-B14F-4D97-AF65-F5344CB8AC3E}">
        <p14:creationId xmlns:p14="http://schemas.microsoft.com/office/powerpoint/2010/main" val="3490731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9C00-4B5A-D04E-A162-3C03C13D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4757-EEC1-404D-8021-8DED11B1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551C8-3790-E748-A243-2CCA7427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24543"/>
            <a:ext cx="9144000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A5E8-743E-5B47-873C-2912259E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and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49B2F-E3E1-CB43-B9B4-EC02D80E5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Presentation requirements are now posted, and as follows:</a:t>
            </a:r>
          </a:p>
          <a:p>
            <a:r>
              <a:rPr lang="en-US" dirty="0"/>
              <a:t>Who are you?</a:t>
            </a:r>
          </a:p>
          <a:p>
            <a:r>
              <a:rPr lang="en-US" dirty="0"/>
              <a:t>How does your database solve a particular problem for a specific domain?</a:t>
            </a:r>
          </a:p>
          <a:p>
            <a:pPr lvl="1"/>
            <a:r>
              <a:rPr lang="en-US" dirty="0"/>
              <a:t>What is the problem?</a:t>
            </a:r>
          </a:p>
          <a:p>
            <a:pPr lvl="1"/>
            <a:r>
              <a:rPr lang="en-US" dirty="0"/>
              <a:t>Why is it a problem?</a:t>
            </a:r>
          </a:p>
          <a:p>
            <a:pPr lvl="1"/>
            <a:r>
              <a:rPr lang="en-US" dirty="0"/>
              <a:t>What is your solution?</a:t>
            </a:r>
          </a:p>
          <a:p>
            <a:pPr lvl="1"/>
            <a:r>
              <a:rPr lang="en-US" dirty="0"/>
              <a:t>Why is it a solution?</a:t>
            </a:r>
          </a:p>
          <a:p>
            <a:r>
              <a:rPr lang="en-US" dirty="0"/>
              <a:t>How does your application work? </a:t>
            </a:r>
          </a:p>
          <a:p>
            <a:pPr lvl="1"/>
            <a:r>
              <a:rPr lang="en-US" dirty="0"/>
              <a:t>What are the features?</a:t>
            </a:r>
          </a:p>
          <a:p>
            <a:pPr lvl="1"/>
            <a:r>
              <a:rPr lang="en-US" dirty="0"/>
              <a:t>How does the user interact with it?</a:t>
            </a:r>
          </a:p>
          <a:p>
            <a:r>
              <a:rPr lang="en-US" dirty="0"/>
              <a:t>How is your application and database implemented? </a:t>
            </a:r>
          </a:p>
          <a:p>
            <a:pPr lvl="1"/>
            <a:r>
              <a:rPr lang="en-US" dirty="0"/>
              <a:t>What technologies did you use?</a:t>
            </a:r>
          </a:p>
          <a:p>
            <a:pPr lvl="1"/>
            <a:r>
              <a:rPr lang="en-US" dirty="0"/>
              <a:t>Explain, briefly, the database schema and ERD diagram.</a:t>
            </a:r>
          </a:p>
          <a:p>
            <a:pPr lvl="1"/>
            <a:r>
              <a:rPr lang="en-US" dirty="0"/>
              <a:t>What advanced views, triggers and queries are possible in your implementation?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48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7230E-34CA-4C75-8D7E-DA08CD4B44B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9" name="Picture 2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" t="10301" r="3566" b="46769"/>
          <a:stretch/>
        </p:blipFill>
        <p:spPr bwMode="auto">
          <a:xfrm>
            <a:off x="2158621" y="1515276"/>
            <a:ext cx="7874758" cy="382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7AF5A2-B7E6-2A4E-9223-2C6C6EF862DA}"/>
              </a:ext>
            </a:extLst>
          </p:cNvPr>
          <p:cNvSpPr/>
          <p:nvPr/>
        </p:nvSpPr>
        <p:spPr>
          <a:xfrm>
            <a:off x="2158623" y="5567496"/>
            <a:ext cx="7874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hlinkClick r:id="rId2"/>
              </a:rPr>
              <a:t>https://www.cs.usfca.edu/~galles/visualization/BPlusTree.html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863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9C00-4B5A-D04E-A162-3C03C13D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4757-EEC1-404D-8021-8DED11B1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551C8-3790-E748-A243-2CCA7427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24543"/>
            <a:ext cx="9144000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DB 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Indexes find rows with specific column values. </a:t>
            </a:r>
          </a:p>
          <a:p>
            <a:r>
              <a:rPr lang="en-US" dirty="0">
                <a:latin typeface="Garamond" panose="02020404030301010803" pitchFamily="18" charset="0"/>
              </a:rPr>
              <a:t>Without an index, a database begins with the first row and reads through the entire table.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The larger the table, the more this costs. </a:t>
            </a:r>
          </a:p>
          <a:p>
            <a:r>
              <a:rPr lang="en-US" dirty="0">
                <a:latin typeface="Garamond" panose="02020404030301010803" pitchFamily="18" charset="0"/>
              </a:rPr>
              <a:t>Indexes quickly determines the position to seek to in the middle of the data file without having to look at all the data.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If a table has 1,000 rows, this is at least 100 times faster than reading sequentially.</a:t>
            </a:r>
            <a:br>
              <a:rPr lang="en-US" dirty="0">
                <a:latin typeface="Garamond" panose="02020404030301010803" pitchFamily="18" charset="0"/>
              </a:rPr>
            </a:b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7230E-34CA-4C75-8D7E-DA08CD4B44B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5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Index Selectivity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Measure of the likelihood that an index will be used in 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  <a:ea typeface="ＭＳ Ｐゴシック" pitchFamily="34" charset="-128"/>
              </a:rPr>
              <a:t>query processing</a:t>
            </a:r>
          </a:p>
          <a:p>
            <a:pPr marL="0" indent="0">
              <a:buNone/>
            </a:pPr>
            <a:endParaRPr lang="en-US" altLang="en-US" dirty="0">
              <a:solidFill>
                <a:srgbClr val="0000FF"/>
              </a:solidFill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Indexes are used when a subset of rows from a large table is to be selected based on a given 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  <a:ea typeface="ＭＳ Ｐゴシック" pitchFamily="34" charset="-128"/>
              </a:rPr>
              <a:t>condition</a:t>
            </a:r>
          </a:p>
          <a:p>
            <a:pPr marL="0" indent="0">
              <a:buNone/>
            </a:pPr>
            <a:endParaRPr lang="en-US" altLang="en-US" dirty="0">
              <a:solidFill>
                <a:srgbClr val="0000FF"/>
              </a:solidFill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Index 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  <a:ea typeface="ＭＳ Ｐゴシック" pitchFamily="34" charset="-128"/>
              </a:rPr>
              <a:t>cannot always 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be used to 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  <a:ea typeface="ＭＳ Ｐゴシック" pitchFamily="34" charset="-128"/>
              </a:rPr>
              <a:t>improve performance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595262-E79D-4DBB-A955-3EDE2D09434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18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Index Data Structure (MySQL)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PRIMARY KEY, UNIQUE, INDEX, and FULLTEXT are stored in B+-trees by default in </a:t>
            </a:r>
            <a:r>
              <a:rPr lang="en-US">
                <a:latin typeface="Garamond" panose="02020404030301010803" pitchFamily="18" charset="0"/>
              </a:rPr>
              <a:t>InnoDB. 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>
                <a:latin typeface="Garamond" panose="02020404030301010803" pitchFamily="18" charset="0"/>
              </a:rPr>
              <a:t>Find rows matching a WHERE clause quickly.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Eliminate rows from consideration.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Retrieves rows from other tables when performing joins.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MySQL can use indexes on columns more efficiently if they are declared as the same type and size. </a:t>
            </a:r>
            <a:br>
              <a:rPr lang="en-US" dirty="0">
                <a:latin typeface="Garamond" panose="02020404030301010803" pitchFamily="18" charset="0"/>
              </a:rPr>
            </a:b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230E-34CA-4C75-8D7E-DA08CD4B44B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06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7E95D-0349-6644-9547-E27C8330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8E6CE-675C-D840-98E4-A98C123C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D5794-A869-4441-85FA-4B195841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99" y="0"/>
            <a:ext cx="5824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68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A92EE1-565C-BF46-BCCF-99248980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1172"/>
            <a:ext cx="9144000" cy="1857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9CC9B8-56D0-C244-ACC5-EB9C2C1F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4969"/>
            <a:ext cx="7048500" cy="74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3C578-DD44-D144-935E-78EEA1740D47}"/>
              </a:ext>
            </a:extLst>
          </p:cNvPr>
          <p:cNvSpPr txBox="1"/>
          <p:nvPr/>
        </p:nvSpPr>
        <p:spPr>
          <a:xfrm>
            <a:off x="3922296" y="3604292"/>
            <a:ext cx="434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Insert a bunch of data and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7507CD-3588-FD44-A884-A3BF3CA0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35" y="4419601"/>
            <a:ext cx="9144000" cy="18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51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D5A06E-E800-8344-87DE-8E7FF1E7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35" y="189868"/>
            <a:ext cx="89154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C7492-74DA-1344-BB83-3CFA89D1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46" y="2133600"/>
            <a:ext cx="7048500" cy="74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D23D7-ADEF-4245-9150-C7178F24B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40" y="3429000"/>
            <a:ext cx="10945520" cy="22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33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BB3E9-39E8-B242-925E-7A057008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1843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DC8C3-FBA3-DA42-B5C8-7067EDE7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32" y="2944604"/>
            <a:ext cx="2661936" cy="322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30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SALECO v. LARGECO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230E-34CA-4C75-8D7E-DA08CD4B44B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9CBF5-208F-544D-B132-39825DBA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15395"/>
            <a:ext cx="82042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5809E-98A7-5546-ABCD-556821E7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2843212"/>
            <a:ext cx="3302000" cy="82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576D16-D5EE-D641-AB03-D9BF60A71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5257800"/>
            <a:ext cx="3302000" cy="777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58ABD-239C-D248-BA66-9C7B628B1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088606"/>
            <a:ext cx="8636000" cy="749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83682F-D7AD-4C44-97D9-B892A9418DA7}"/>
              </a:ext>
            </a:extLst>
          </p:cNvPr>
          <p:cNvSpPr txBox="1"/>
          <p:nvPr/>
        </p:nvSpPr>
        <p:spPr>
          <a:xfrm>
            <a:off x="5579625" y="300485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21E31-8A91-B241-A8E6-54B5FE523CE3}"/>
              </a:ext>
            </a:extLst>
          </p:cNvPr>
          <p:cNvSpPr txBox="1"/>
          <p:nvPr/>
        </p:nvSpPr>
        <p:spPr>
          <a:xfrm>
            <a:off x="5410201" y="5362751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1362</a:t>
            </a:r>
          </a:p>
        </p:txBody>
      </p:sp>
    </p:spTree>
    <p:extLst>
      <p:ext uri="{BB962C8B-B14F-4D97-AF65-F5344CB8AC3E}">
        <p14:creationId xmlns:p14="http://schemas.microsoft.com/office/powerpoint/2010/main" val="6836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2E52-A2DC-1446-9E22-C28B85E9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and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71216-E85A-3141-86BD-4FE1B811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Presentations must be in </a:t>
            </a:r>
            <a:r>
              <a:rPr lang="en-US" dirty="0" err="1"/>
              <a:t>Powerpoint</a:t>
            </a:r>
            <a:r>
              <a:rPr lang="en-US" dirty="0"/>
              <a:t> (.pptx) format.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grading for the presentation will be done by your peers in the class. I will post a grading quiz on Canvas for you to fill out while we are presenting. If you are not present for your group presentation, you will not get credit for it. As a result, you will be required to share your video while presenting.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rubric has five categories on a five-point (1-low, 5-high) scale:</a:t>
            </a:r>
          </a:p>
          <a:p>
            <a:pPr>
              <a:lnSpc>
                <a:spcPct val="120000"/>
              </a:lnSpc>
            </a:pPr>
            <a:r>
              <a:rPr lang="en-US" b="1" dirty="0"/>
              <a:t>Objective</a:t>
            </a:r>
            <a:r>
              <a:rPr lang="en-US" dirty="0"/>
              <a:t>: The DB and application solve a business need or problem</a:t>
            </a:r>
          </a:p>
          <a:p>
            <a:pPr>
              <a:lnSpc>
                <a:spcPct val="120000"/>
              </a:lnSpc>
            </a:pPr>
            <a:r>
              <a:rPr lang="en-US" b="1" dirty="0"/>
              <a:t>Design</a:t>
            </a:r>
            <a:r>
              <a:rPr lang="en-US" dirty="0"/>
              <a:t>: The DB design was correct and complete.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Interest</a:t>
            </a:r>
            <a:r>
              <a:rPr lang="en-US" dirty="0"/>
              <a:t>: The DB and application was creative and / or interesting.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Complexity</a:t>
            </a:r>
            <a:r>
              <a:rPr lang="en-US" dirty="0"/>
              <a:t>: The DB was of suitable complexity. (12 or more entities with 3 or more attributes each.)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Presentation</a:t>
            </a:r>
            <a:r>
              <a:rPr lang="en-US" dirty="0"/>
              <a:t>: The presentation communicated the DB and application design and intent successfully.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You will need to include diagrams, UI mock-ups and workflows, etc. To get full credit, presentations consisting of basic text only will not receive full credit. </a:t>
            </a:r>
          </a:p>
        </p:txBody>
      </p:sp>
    </p:spTree>
    <p:extLst>
      <p:ext uri="{BB962C8B-B14F-4D97-AF65-F5344CB8AC3E}">
        <p14:creationId xmlns:p14="http://schemas.microsoft.com/office/powerpoint/2010/main" val="1659524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SALECO v. LARGECO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Optimizer estimates are based on: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Number of pages per table or index, 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i="1" dirty="0">
                <a:latin typeface="Garamond" panose="02020404030301010803" pitchFamily="18" charset="0"/>
              </a:rPr>
              <a:t>Cardinality</a:t>
            </a:r>
            <a:r>
              <a:rPr lang="en-US" dirty="0">
                <a:latin typeface="Garamond" panose="02020404030301010803" pitchFamily="18" charset="0"/>
              </a:rPr>
              <a:t> (number of distinct values) of indexes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Length of rows and keys, and key distribution. 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Does not consider caching and assumes every read will result in a disk I/O operation.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Optimizer estimates it would need _____ random data page reads to select customers from </a:t>
            </a:r>
            <a:r>
              <a:rPr lang="en-US" dirty="0" err="1">
                <a:latin typeface="Garamond" panose="02020404030301010803" pitchFamily="18" charset="0"/>
              </a:rPr>
              <a:t>saleco</a:t>
            </a:r>
            <a:r>
              <a:rPr lang="en-US" dirty="0">
                <a:latin typeface="Garamond" panose="02020404030301010803" pitchFamily="18" charset="0"/>
              </a:rPr>
              <a:t> versus _____ random data page reads to select customers from </a:t>
            </a:r>
            <a:r>
              <a:rPr lang="en-US" dirty="0" err="1">
                <a:latin typeface="Garamond" panose="02020404030301010803" pitchFamily="18" charset="0"/>
              </a:rPr>
              <a:t>largeco</a:t>
            </a:r>
            <a:r>
              <a:rPr lang="en-US" dirty="0">
                <a:latin typeface="Garamond" panose="02020404030301010803" pitchFamily="18" charset="0"/>
              </a:rPr>
              <a:t>. 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230E-34CA-4C75-8D7E-DA08CD4B44B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09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66BF-EB74-B04E-9781-3A7BA6EA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06FE-6DAC-0548-B64A-226DE92BA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83C1-A698-064B-9D52-18B68718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4638"/>
            <a:ext cx="9144000" cy="51484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34CE91-00E9-B94A-9386-47A0C2B88495}"/>
              </a:ext>
            </a:extLst>
          </p:cNvPr>
          <p:cNvSpPr/>
          <p:nvPr/>
        </p:nvSpPr>
        <p:spPr>
          <a:xfrm>
            <a:off x="1905000" y="5833776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  <a:hlinkClick r:id="rId3"/>
              </a:rPr>
              <a:t>https://www.youtube.com/watch?v=28hSVkOs6x8</a:t>
            </a:r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535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7230E-34CA-4C75-8D7E-DA08CD4B44B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1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3224" y="1752600"/>
            <a:ext cx="8331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707640"/>
            <a:ext cx="8767862" cy="223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31B125-AFC9-3545-B023-47A2DDE323E2}"/>
              </a:ext>
            </a:extLst>
          </p:cNvPr>
          <p:cNvSpPr txBox="1"/>
          <p:nvPr/>
        </p:nvSpPr>
        <p:spPr>
          <a:xfrm>
            <a:off x="3969457" y="6068489"/>
            <a:ext cx="4253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Why is the </a:t>
            </a:r>
            <a:r>
              <a:rPr lang="en-US" sz="2800" dirty="0" err="1">
                <a:latin typeface="Garamond" panose="02020404030301010803" pitchFamily="18" charset="0"/>
              </a:rPr>
              <a:t>key_len</a:t>
            </a:r>
            <a:r>
              <a:rPr lang="en-US" sz="2800" dirty="0">
                <a:latin typeface="Garamond" panose="02020404030301010803" pitchFamily="18" charset="0"/>
              </a:rPr>
              <a:t> 17 bytes? </a:t>
            </a:r>
          </a:p>
        </p:txBody>
      </p:sp>
    </p:spTree>
    <p:extLst>
      <p:ext uri="{BB962C8B-B14F-4D97-AF65-F5344CB8AC3E}">
        <p14:creationId xmlns:p14="http://schemas.microsoft.com/office/powerpoint/2010/main" val="1982792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SQL Performance Tuning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Most current RDBMSs perform automatic query optimization at the server end</a:t>
            </a:r>
          </a:p>
          <a:p>
            <a:pPr eaLnBrk="1" hangingPunct="1"/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Most SQL performance optimization techniques are DBMS-specific and are rarely portable</a:t>
            </a:r>
          </a:p>
          <a:p>
            <a:pPr eaLnBrk="1" hangingPunct="1"/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Majority of performance problems are related to </a:t>
            </a:r>
            <a:r>
              <a:rPr lang="en-US" altLang="en-US" dirty="0">
                <a:solidFill>
                  <a:srgbClr val="000099"/>
                </a:solidFill>
                <a:latin typeface="Garamond" panose="02020404030301010803" pitchFamily="18" charset="0"/>
                <a:ea typeface="ＭＳ Ｐゴシック" pitchFamily="34" charset="-128"/>
              </a:rPr>
              <a:t>poorly written SQL code 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and </a:t>
            </a:r>
            <a:r>
              <a:rPr lang="en-US" altLang="en-US" dirty="0">
                <a:solidFill>
                  <a:srgbClr val="000099"/>
                </a:solidFill>
                <a:latin typeface="Garamond" panose="02020404030301010803" pitchFamily="18" charset="0"/>
                <a:ea typeface="ＭＳ Ｐゴシック" pitchFamily="34" charset="-128"/>
              </a:rPr>
              <a:t>lack of proper indexing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 (i.e. poor DB design)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A2BED7-3F0A-4831-8E37-BE0C20EDE19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" name="Picture 4" descr="http://www.outcome3.com/sites/default/files/banner-gears2_0.png?12577997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28600"/>
            <a:ext cx="1894764" cy="189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866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A4C0-D806-F04F-88C7-AEC3452A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Simple 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16D25-DE4C-4541-8F6E-3EF201DC1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4383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P_CODE, P_DESCRIPT, V_STATE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 P, VENDOR V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P.V_CODE = V.V_CODE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AND V.V_STATE = “FL”;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0FC18-7F2D-CD48-ACBE-76E920CC0928}"/>
              </a:ext>
            </a:extLst>
          </p:cNvPr>
          <p:cNvSpPr txBox="1"/>
          <p:nvPr/>
        </p:nvSpPr>
        <p:spPr>
          <a:xfrm>
            <a:off x="2285682" y="4221163"/>
            <a:ext cx="79251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The PRODUCT table has 7,000 rows.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The VENDOR table has 300 rows.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Ten vendors are located in Florida.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One thousand products come from vendors in Florida. </a:t>
            </a:r>
          </a:p>
        </p:txBody>
      </p:sp>
    </p:spTree>
    <p:extLst>
      <p:ext uri="{BB962C8B-B14F-4D97-AF65-F5344CB8AC3E}">
        <p14:creationId xmlns:p14="http://schemas.microsoft.com/office/powerpoint/2010/main" val="3541375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A4C0-D806-F04F-88C7-AEC3452A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Simple 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16D25-DE4C-4541-8F6E-3EF201DC1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4383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P_CODE, P_DESCRIPT, V_STATE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 P, VENDOR V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P.V_CODE = V.V_CODE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V.V_STATE = “FL”;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0FC18-7F2D-CD48-ACBE-76E920CC0928}"/>
              </a:ext>
            </a:extLst>
          </p:cNvPr>
          <p:cNvSpPr txBox="1"/>
          <p:nvPr/>
        </p:nvSpPr>
        <p:spPr>
          <a:xfrm>
            <a:off x="2285682" y="4221163"/>
            <a:ext cx="79251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The PRODUCT table has 7,000 rows.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The VENDOR table has 300 rows.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Ten vendors are located in Florida.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One thousand products come from vendors in Florida. </a:t>
            </a:r>
          </a:p>
        </p:txBody>
      </p:sp>
    </p:spTree>
    <p:extLst>
      <p:ext uri="{BB962C8B-B14F-4D97-AF65-F5344CB8AC3E}">
        <p14:creationId xmlns:p14="http://schemas.microsoft.com/office/powerpoint/2010/main" val="3315741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A4C0-D806-F04F-88C7-AEC3452A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Simple 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16D25-DE4C-4541-8F6E-3EF201DC1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4383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P_CODE, P_DESCRIPT, V_STATE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 P, VENDOR V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P.V_CODE = V.V_CODE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V.V_STATE = “FL”;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0FC18-7F2D-CD48-ACBE-76E920CC0928}"/>
              </a:ext>
            </a:extLst>
          </p:cNvPr>
          <p:cNvSpPr txBox="1"/>
          <p:nvPr/>
        </p:nvSpPr>
        <p:spPr>
          <a:xfrm>
            <a:off x="2285682" y="4221163"/>
            <a:ext cx="79251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The PRODUCT table has 7,000 rows.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The VENDOR table has 300 rows.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Ten vendors are located in Florida.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One thousand products come from vendors in Florida. </a:t>
            </a:r>
          </a:p>
        </p:txBody>
      </p:sp>
    </p:spTree>
    <p:extLst>
      <p:ext uri="{BB962C8B-B14F-4D97-AF65-F5344CB8AC3E}">
        <p14:creationId xmlns:p14="http://schemas.microsoft.com/office/powerpoint/2010/main" val="3126741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A4C0-D806-F04F-88C7-AEC3452A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Simple Plan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16D25-DE4C-4541-8F6E-3EF201DC1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4383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P_CODE, P_DESCRIPT, V_STATE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 P, VENDOR V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P.V_CODE = V.V_CODE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V.V_STATE = “FL”;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0FC18-7F2D-CD48-ACBE-76E920CC0928}"/>
              </a:ext>
            </a:extLst>
          </p:cNvPr>
          <p:cNvSpPr txBox="1"/>
          <p:nvPr/>
        </p:nvSpPr>
        <p:spPr>
          <a:xfrm>
            <a:off x="2285682" y="4221163"/>
            <a:ext cx="79251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The PRODUCT table has 7,000 rows.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The VENDOR table has 300 rows.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Ten vendors are located in Florida.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One thousand products come from vendors in Florida. </a:t>
            </a:r>
          </a:p>
        </p:txBody>
      </p:sp>
    </p:spTree>
    <p:extLst>
      <p:ext uri="{BB962C8B-B14F-4D97-AF65-F5344CB8AC3E}">
        <p14:creationId xmlns:p14="http://schemas.microsoft.com/office/powerpoint/2010/main" val="2203609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81BB-B32D-EE43-A7CA-80FAFFE6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86CEB-D9C7-8745-AC40-50521416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7" y="1580828"/>
            <a:ext cx="11169386" cy="43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71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Conditional Expressions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Expressed within WHERE or HAVING clauses of a SQL statement</a:t>
            </a: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Restricts the output of a query to only rows matching conditional criteria</a:t>
            </a: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Guidelines to write efficient conditional expressions in SQL code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altLang="en-US" dirty="0">
                <a:latin typeface="Garamond" panose="02020404030301010803" pitchFamily="18" charset="0"/>
              </a:rPr>
              <a:t>Use simple columns or 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</a:rPr>
              <a:t>literals</a:t>
            </a:r>
            <a:r>
              <a:rPr lang="en-US" altLang="en-US" dirty="0">
                <a:latin typeface="Garamond" panose="02020404030301010803" pitchFamily="18" charset="0"/>
              </a:rPr>
              <a:t> as operands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</a:rPr>
              <a:t>Numeric</a:t>
            </a:r>
            <a:r>
              <a:rPr lang="en-US" altLang="en-US" dirty="0">
                <a:latin typeface="Garamond" panose="02020404030301010803" pitchFamily="18" charset="0"/>
              </a:rPr>
              <a:t> field comparisons are faster than character, date, and NULL comparisons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568A6-89C8-4B14-9D74-2716356D8A2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3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B546-4933-AF42-B185-6A7FC5DA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E280-5265-B245-99C5-8B3107FBA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Performance Tuning Concepts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Database Internals (briefly)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Query Optimization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Indexing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Querying the 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949068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Conditional Expression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3887" indent="-514350">
              <a:buFont typeface="+mj-lt"/>
              <a:buAutoNum type="arabicPeriod" startAt="3"/>
            </a:pP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</a:rPr>
              <a:t>Equality comparisons </a:t>
            </a:r>
            <a:r>
              <a:rPr lang="en-US" altLang="en-US" dirty="0">
                <a:latin typeface="Garamond" panose="02020404030301010803" pitchFamily="18" charset="0"/>
              </a:rPr>
              <a:t>are faster than inequality comparisons</a:t>
            </a:r>
          </a:p>
          <a:p>
            <a:pPr marL="623887" indent="-514350">
              <a:buFont typeface="+mj-lt"/>
              <a:buAutoNum type="arabicPeriod" startAt="3"/>
            </a:pPr>
            <a:r>
              <a:rPr lang="en-US" altLang="en-US" dirty="0">
                <a:latin typeface="Garamond" panose="02020404030301010803" pitchFamily="18" charset="0"/>
              </a:rPr>
              <a:t>Transform conditional expressions to use 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</a:rPr>
              <a:t>literals</a:t>
            </a:r>
          </a:p>
          <a:p>
            <a:pPr marL="623887" indent="-514350">
              <a:buFont typeface="+mj-lt"/>
              <a:buAutoNum type="arabicPeriod" startAt="3"/>
            </a:pPr>
            <a:r>
              <a:rPr lang="en-US" altLang="en-US" dirty="0">
                <a:latin typeface="Garamond" panose="02020404030301010803" pitchFamily="18" charset="0"/>
              </a:rPr>
              <a:t>Write equality conditions first when using multiple conditional expressions</a:t>
            </a:r>
          </a:p>
          <a:p>
            <a:pPr marL="623887" indent="-514350">
              <a:buFont typeface="+mj-lt"/>
              <a:buAutoNum type="arabicPeriod" startAt="3"/>
            </a:pPr>
            <a:r>
              <a:rPr lang="en-US" altLang="en-US" dirty="0">
                <a:latin typeface="Garamond" panose="02020404030301010803" pitchFamily="18" charset="0"/>
              </a:rPr>
              <a:t>When using multiple AND conditions, write the condition most likely to be false first</a:t>
            </a:r>
          </a:p>
          <a:p>
            <a:pPr marL="623887" indent="-514350">
              <a:buFont typeface="+mj-lt"/>
              <a:buAutoNum type="arabicPeriod" startAt="3"/>
            </a:pPr>
            <a:r>
              <a:rPr lang="en-US" altLang="en-US" dirty="0">
                <a:latin typeface="Garamond" panose="02020404030301010803" pitchFamily="18" charset="0"/>
              </a:rPr>
              <a:t>When using multiple OR conditions, put the condition most likely to be true first</a:t>
            </a:r>
          </a:p>
          <a:p>
            <a:pPr marL="623887" indent="-514350">
              <a:buFont typeface="+mj-lt"/>
              <a:buAutoNum type="arabicPeriod" startAt="3"/>
            </a:pP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</a:rPr>
              <a:t>Avoid</a:t>
            </a:r>
            <a:r>
              <a:rPr lang="en-US" altLang="en-US" dirty="0">
                <a:latin typeface="Garamond" panose="02020404030301010803" pitchFamily="18" charset="0"/>
              </a:rPr>
              <a:t> the use of 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</a:rPr>
              <a:t>NOT</a:t>
            </a:r>
            <a:r>
              <a:rPr lang="en-US" altLang="en-US" dirty="0">
                <a:latin typeface="Garamond" panose="02020404030301010803" pitchFamily="18" charset="0"/>
              </a:rPr>
              <a:t> logical 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C53B-4E97-423F-AE2C-DC934C0DFF1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84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DBMS Performance Tuning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DBMS performance tuning at server end </a:t>
            </a: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focuses on setting parameters used for: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Data cache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SQL cache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Sort cache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Optimizer mode</a:t>
            </a: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Partition tables based on usage</a:t>
            </a: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Use </a:t>
            </a:r>
            <a:r>
              <a:rPr lang="en-US" altLang="en-US" dirty="0" err="1">
                <a:solidFill>
                  <a:srgbClr val="0000FF"/>
                </a:solidFill>
                <a:latin typeface="Garamond" panose="02020404030301010803" pitchFamily="18" charset="0"/>
                <a:ea typeface="ＭＳ Ｐゴシック" pitchFamily="34" charset="-128"/>
              </a:rPr>
              <a:t>denormalized</a:t>
            </a:r>
            <a:r>
              <a:rPr lang="en-US" altLang="en-US" dirty="0">
                <a:solidFill>
                  <a:srgbClr val="0000FF"/>
                </a:solidFill>
                <a:latin typeface="Garamond" panose="02020404030301010803" pitchFamily="18" charset="0"/>
                <a:ea typeface="ＭＳ Ｐゴシック" pitchFamily="34" charset="-128"/>
              </a:rPr>
              <a:t> tables 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where appropriate</a:t>
            </a: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Store computed and aggregate attributes in tables</a:t>
            </a:r>
          </a:p>
          <a:p>
            <a:endParaRPr lang="en-US" altLang="en-US" dirty="0">
              <a:latin typeface="Garamond" panose="02020404030301010803" pitchFamily="18" charset="0"/>
            </a:endParaRPr>
          </a:p>
          <a:p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112095-E3FF-4AFE-9807-48B7F80F87C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Picture 4" descr="http://www.outcome3.com/sites/default/files/banner-gears2_0.png?12577997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91236"/>
            <a:ext cx="1894764" cy="189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48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DBMS Performance Tuning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Recommendations for physical storage of databases: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Use </a:t>
            </a: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RAID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 (Redundant Array of Independent Disks) to provide a balance between performance improvement and fault</a:t>
            </a:r>
            <a:r>
              <a:rPr lang="th-TH" altLang="en-US" dirty="0">
                <a:latin typeface="Garamond" panose="02020404030301010803" pitchFamily="18" charset="0"/>
                <a:ea typeface="ＭＳ Ｐゴシック" pitchFamily="34" charset="-128"/>
              </a:rPr>
              <a:t> 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tolerance</a:t>
            </a:r>
            <a:endParaRPr lang="th-TH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Minimize disk contention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Put high-usage tables in their own table spaces</a:t>
            </a:r>
          </a:p>
          <a:p>
            <a:pPr lvl="1" eaLnBrk="1" hangingPunct="1"/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Assign separate data files in separate storage volumes for indexes, system, and high-usage tables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0066D-8C29-456D-8B1F-3E8804D8B16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5" name="Picture 4" descr="http://www.outcome3.com/sites/default/files/banner-gears2_0.png?12577997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91236"/>
            <a:ext cx="1894764" cy="189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96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What is Database Performance?</a:t>
            </a:r>
            <a:endParaRPr lang="en-US" altLang="en-US" sz="3600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Database performance is basically executing queries more quickly</a:t>
            </a:r>
          </a:p>
          <a:p>
            <a:pPr marL="0" indent="0">
              <a:buNone/>
            </a:pPr>
            <a:endParaRPr lang="en-US" altLang="en-US" b="1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</a:rPr>
              <a:t>Database performance tuning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Set of activities and procedures that reduce response time of database system</a:t>
            </a: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DB tuning requires all aspects operate at optimum level with minimal bottlenecks</a:t>
            </a:r>
          </a:p>
          <a:p>
            <a:pPr marL="0" indent="0"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</a:rPr>
              <a:t>Essentially focused on reducing the need to go to disk and use I/O.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8FB770-06CD-42CE-9FA0-C5C06F99B44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8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General Guidelines for Better System Performance</a:t>
            </a:r>
            <a:endParaRPr lang="en-US" altLang="en-US" sz="3600" dirty="0"/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81534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56A015-CFEF-4433-B44A-3961714A29C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0BE89-0FC5-CA49-8F8A-23694040389B}"/>
              </a:ext>
            </a:extLst>
          </p:cNvPr>
          <p:cNvSpPr txBox="1"/>
          <p:nvPr/>
        </p:nvSpPr>
        <p:spPr>
          <a:xfrm>
            <a:off x="1351797" y="1993691"/>
            <a:ext cx="6294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  V</a:t>
            </a:r>
          </a:p>
          <a:p>
            <a:r>
              <a:rPr lang="en-US" dirty="0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67037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ea typeface="ＭＳ Ｐゴシック" pitchFamily="34" charset="-128"/>
                <a:cs typeface="Futura Medium" panose="020B0602020204020303" pitchFamily="34" charset="-79"/>
              </a:rPr>
              <a:t>Performance Tuning: Client and Server</a:t>
            </a:r>
            <a:endParaRPr lang="en-US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  <a:cs typeface="Futura Medium" panose="020B0602020204020303" pitchFamily="34" charset="-79"/>
              </a:rPr>
              <a:t>SQL performance tuning</a:t>
            </a: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  <a:cs typeface="Futura Medium" panose="020B0602020204020303" pitchFamily="34" charset="-79"/>
              </a:rPr>
              <a:t> 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  <a:cs typeface="Futura Medium" panose="020B0602020204020303" pitchFamily="34" charset="-79"/>
              </a:rPr>
              <a:t>Queries are responsive and require minimum resources 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  <a:cs typeface="Futura Medium" panose="020B0602020204020303" pitchFamily="34" charset="-79"/>
              </a:rPr>
              <a:t>Client-side optimization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ea typeface="ＭＳ Ｐゴシック" pitchFamily="34" charset="-128"/>
                <a:cs typeface="Futura Medium" panose="020B0602020204020303" pitchFamily="34" charset="-79"/>
              </a:rPr>
              <a:t>Client software optimization</a:t>
            </a:r>
            <a:endParaRPr lang="en-US" altLang="en-US" dirty="0">
              <a:latin typeface="Garamond" panose="02020404030301010803" pitchFamily="18" charset="0"/>
              <a:ea typeface="ＭＳ Ｐゴシック" pitchFamily="34" charset="-128"/>
              <a:cs typeface="Futura Medium" panose="020B0602020204020303" pitchFamily="34" charset="-79"/>
            </a:endParaRPr>
          </a:p>
          <a:p>
            <a:pPr marL="0" indent="0" eaLnBrk="1" hangingPunct="1">
              <a:buNone/>
            </a:pPr>
            <a:r>
              <a:rPr lang="en-US" altLang="en-US" b="1" dirty="0">
                <a:latin typeface="Garamond" panose="02020404030301010803" pitchFamily="18" charset="0"/>
                <a:ea typeface="ＭＳ Ｐゴシック" pitchFamily="34" charset="-128"/>
                <a:cs typeface="Futura Medium" panose="020B0602020204020303" pitchFamily="34" charset="-79"/>
              </a:rPr>
              <a:t>DBMS performance tuning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  <a:cs typeface="Futura Medium" panose="020B0602020204020303" pitchFamily="34" charset="-79"/>
              </a:rPr>
              <a:t>DBMS environment optimized </a:t>
            </a:r>
          </a:p>
          <a:p>
            <a:pPr marL="914400" lvl="2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  <a:cs typeface="Futura Medium" panose="020B0602020204020303" pitchFamily="34" charset="-79"/>
              </a:rPr>
              <a:t>cache, I/O, locking, replication, backup</a:t>
            </a: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  <a:ea typeface="ＭＳ Ｐゴシック" pitchFamily="34" charset="-128"/>
                <a:cs typeface="Futura Medium" panose="020B0602020204020303" pitchFamily="34" charset="-79"/>
              </a:rPr>
              <a:t>Server side optimization</a:t>
            </a:r>
          </a:p>
          <a:p>
            <a:pPr marL="457200" lvl="1" indent="0">
              <a:buNone/>
            </a:pPr>
            <a:r>
              <a:rPr lang="en-US" altLang="en-US" dirty="0">
                <a:ea typeface="ＭＳ Ｐゴシック" pitchFamily="34" charset="-128"/>
                <a:cs typeface="Futura Medium" panose="020B0602020204020303" pitchFamily="34" charset="-79"/>
              </a:rPr>
              <a:t>DB implementation optimization</a:t>
            </a:r>
            <a:endParaRPr lang="en-US" altLang="en-US" dirty="0">
              <a:latin typeface="Garamond" panose="02020404030301010803" pitchFamily="18" charset="0"/>
              <a:ea typeface="ＭＳ Ｐゴシック" pitchFamily="34" charset="-128"/>
              <a:cs typeface="Futura Medium" panose="020B0602020204020303" pitchFamily="34" charset="-79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4FFC61-0F30-4583-B386-38B726426D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 descr="Image result for client serv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51601"/>
            <a:ext cx="403860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648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6362B2F-190C-9C4B-8A9B-F9F15F4757CE}" vid="{2DA22A45-C3A3-9C46-ACCB-45C41E67F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4551</TotalTime>
  <Words>2388</Words>
  <Application>Microsoft Macintosh PowerPoint</Application>
  <PresentationFormat>Widescreen</PresentationFormat>
  <Paragraphs>375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Consolas</vt:lpstr>
      <vt:lpstr>Futura Medium</vt:lpstr>
      <vt:lpstr>Garamond</vt:lpstr>
      <vt:lpstr>Office Theme</vt:lpstr>
      <vt:lpstr>Database Performance Optimization</vt:lpstr>
      <vt:lpstr>Updates and Reminders</vt:lpstr>
      <vt:lpstr>Updates and Reminders</vt:lpstr>
      <vt:lpstr>Updates and Reminders</vt:lpstr>
      <vt:lpstr>Updates and Reminders</vt:lpstr>
      <vt:lpstr>Learning Objectives</vt:lpstr>
      <vt:lpstr>What is Database Performance?</vt:lpstr>
      <vt:lpstr>General Guidelines for Better System Performance</vt:lpstr>
      <vt:lpstr>Performance Tuning: Client and Server</vt:lpstr>
      <vt:lpstr>Basic DBMS Architecture</vt:lpstr>
      <vt:lpstr>DBMS Architecture</vt:lpstr>
      <vt:lpstr>Volatile (Memory) vs. Non-Volatile (Disk)</vt:lpstr>
      <vt:lpstr>Volatile (Memory) vs. Non-Volatile (Disk)</vt:lpstr>
      <vt:lpstr>Volatile (Memory) vs. Non-Volatile (Disk)</vt:lpstr>
      <vt:lpstr>Volatile (Memory) vs. Non-Volatile (Disk)</vt:lpstr>
      <vt:lpstr>PowerPoint Presentation</vt:lpstr>
      <vt:lpstr>PowerPoint Presentation</vt:lpstr>
      <vt:lpstr>PowerPoint Presentation</vt:lpstr>
      <vt:lpstr>DBMS Architecture</vt:lpstr>
      <vt:lpstr>DBMS Architecture</vt:lpstr>
      <vt:lpstr>Basic DBMS Architecture</vt:lpstr>
      <vt:lpstr>Database Query Optimization</vt:lpstr>
      <vt:lpstr>Classification Based on Timing of Optimization </vt:lpstr>
      <vt:lpstr>Sample Database Statistics Measurements</vt:lpstr>
      <vt:lpstr>Query Processing (MySQL)</vt:lpstr>
      <vt:lpstr>SQL Parsing Phase</vt:lpstr>
      <vt:lpstr>SQL Parsing Phase</vt:lpstr>
      <vt:lpstr>SQL Execution Phase</vt:lpstr>
      <vt:lpstr>SQL Fetching Phase</vt:lpstr>
      <vt:lpstr>Query Processing Bottlenecks</vt:lpstr>
      <vt:lpstr>I/O Access Strategies</vt:lpstr>
      <vt:lpstr>Indexes and Query Optimization</vt:lpstr>
      <vt:lpstr>PowerPoint Presentation</vt:lpstr>
      <vt:lpstr>Indexes and Query Optimization</vt:lpstr>
      <vt:lpstr>Index Data Structures</vt:lpstr>
      <vt:lpstr>Index Example</vt:lpstr>
      <vt:lpstr>B-tree Data Structure </vt:lpstr>
      <vt:lpstr>B-tree Data Structure </vt:lpstr>
      <vt:lpstr>PowerPoint Presentation</vt:lpstr>
      <vt:lpstr>B+ Tree Example</vt:lpstr>
      <vt:lpstr>PowerPoint Presentation</vt:lpstr>
      <vt:lpstr>DB Indexes</vt:lpstr>
      <vt:lpstr>Index Selectivity</vt:lpstr>
      <vt:lpstr>Index Data Structure (MySQL)</vt:lpstr>
      <vt:lpstr>PowerPoint Presentation</vt:lpstr>
      <vt:lpstr>PowerPoint Presentation</vt:lpstr>
      <vt:lpstr>PowerPoint Presentation</vt:lpstr>
      <vt:lpstr>PowerPoint Presentation</vt:lpstr>
      <vt:lpstr>SALECO v. LARGECO </vt:lpstr>
      <vt:lpstr>SALECO v. LARGECO </vt:lpstr>
      <vt:lpstr>PowerPoint Presentation</vt:lpstr>
      <vt:lpstr>EXPLAIN</vt:lpstr>
      <vt:lpstr>SQL Performance Tuning</vt:lpstr>
      <vt:lpstr>Simple Plan Optimization</vt:lpstr>
      <vt:lpstr>Simple Plan Optimization</vt:lpstr>
      <vt:lpstr>Simple Plan Optimization</vt:lpstr>
      <vt:lpstr>Simple Plan Optimization</vt:lpstr>
      <vt:lpstr>PowerPoint Presentation</vt:lpstr>
      <vt:lpstr>Conditional Expressions</vt:lpstr>
      <vt:lpstr>Conditional Expression</vt:lpstr>
      <vt:lpstr>DBMS Performance Tuning</vt:lpstr>
      <vt:lpstr>DBMS Performance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Kaltman, Eric</dc:creator>
  <cp:lastModifiedBy>Kaltman, Eric</cp:lastModifiedBy>
  <cp:revision>48</cp:revision>
  <dcterms:created xsi:type="dcterms:W3CDTF">2020-04-25T04:00:55Z</dcterms:created>
  <dcterms:modified xsi:type="dcterms:W3CDTF">2021-04-25T21:28:22Z</dcterms:modified>
</cp:coreProperties>
</file>